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charts/style2.xml" ContentType="application/vnd.ms-office.chartstyle+xml"/>
  <Override PartName="/ppt/theme/theme1.xml" ContentType="application/vnd.openxmlformats-officedocument.theme+xml"/>
  <Override PartName="/ppt/theme/theme2.xml" ContentType="application/vnd.openxmlformats-officedocument.theme+xml"/>
  <Override PartName="/ppt/charts/chart2.xml" ContentType="application/vnd.openxmlformats-officedocument.drawingml.chart+xml"/>
  <Override PartName="/ppt/theme/themeOverride1.xml" ContentType="application/vnd.openxmlformats-officedocument.themeOverride+xml"/>
  <Override PartName="/ppt/theme/themeOverride3.xml" ContentType="application/vnd.openxmlformats-officedocument.themeOverride+xml"/>
  <Override PartName="/ppt/charts/colors3.xml" ContentType="application/vnd.ms-office.chartcolorstyle+xml"/>
  <Override PartName="/ppt/charts/style3.xml" ContentType="application/vnd.ms-office.chartstyle+xml"/>
  <Override PartName="/ppt/charts/chart3.xml" ContentType="application/vnd.openxmlformats-officedocument.drawingml.chart+xml"/>
  <Override PartName="/ppt/theme/themeOverride2.xml" ContentType="application/vnd.openxmlformats-officedocument.themeOverride+xml"/>
  <Override PartName="/ppt/charts/colors2.xml" ContentType="application/vnd.ms-office.chartcolorstyl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Masters/notesMaster1.xml" ContentType="application/vnd.openxmlformats-officedocument.presentationml.notesMaster+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326" r:id="rId2"/>
    <p:sldId id="327" r:id="rId3"/>
    <p:sldId id="334" r:id="rId4"/>
    <p:sldId id="336" r:id="rId5"/>
    <p:sldId id="337" r:id="rId6"/>
    <p:sldId id="335" r:id="rId7"/>
    <p:sldId id="333" r:id="rId8"/>
  </p:sldIdLst>
  <p:sldSz cx="9144000" cy="6858000" type="screen4x3"/>
  <p:notesSz cx="7010400" cy="92964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7"/>
    <a:srgbClr val="AD13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18" autoAdjust="0"/>
    <p:restoredTop sz="94660"/>
  </p:normalViewPr>
  <p:slideViewPr>
    <p:cSldViewPr snapToGrid="0">
      <p:cViewPr varScale="1">
        <p:scale>
          <a:sx n="92" d="100"/>
          <a:sy n="92" d="100"/>
        </p:scale>
        <p:origin x="1140" y="84"/>
      </p:cViewPr>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JThomas\Documents\Control%20Procesos.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JThomas\Documents\Control%20Procesos.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JThomas\Documents\Control%20Proceso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Hoja1!$H$25</c:f>
              <c:strCache>
                <c:ptCount val="1"/>
                <c:pt idx="0">
                  <c:v>Demandas Recibidas</c:v>
                </c:pt>
              </c:strCache>
            </c:strRef>
          </c:tx>
          <c:spPr>
            <a:solidFill>
              <a:schemeClr val="accent6"/>
            </a:solidFill>
            <a:ln>
              <a:solidFill>
                <a:schemeClr val="bg1"/>
              </a:solidFill>
            </a:ln>
            <a:effectLst>
              <a:outerShdw blurRad="50800" dist="38100" dir="2700000" algn="tl" rotWithShape="0">
                <a:prstClr val="black">
                  <a:alpha val="40000"/>
                </a:prstClr>
              </a:outerShdw>
            </a:effectLst>
          </c:spPr>
          <c:invertIfNegative val="0"/>
          <c:dLbls>
            <c:dLbl>
              <c:idx val="0"/>
              <c:layout>
                <c:manualLayout>
                  <c:x val="-4.3170143392860542E-3"/>
                  <c:y val="6.2417140631469789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7567-460A-99C6-01547914235A}"/>
                </c:ext>
                <c:ext xmlns:c15="http://schemas.microsoft.com/office/drawing/2012/chart" uri="{CE6537A1-D6FC-4f65-9D91-7224C49458BB}">
                  <c15:layout/>
                </c:ext>
              </c:extLst>
            </c:dLbl>
            <c:dLbl>
              <c:idx val="3"/>
              <c:layout>
                <c:manualLayout>
                  <c:x val="-2.1879671100161077E-4"/>
                  <c:y val="6.2605129263686568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567-460A-99C6-01547914235A}"/>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6"/>
                    </a:solidFill>
                    <a:latin typeface="+mn-lt"/>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Hoja1!$I$24:$O$24</c:f>
              <c:strCache>
                <c:ptCount val="7"/>
                <c:pt idx="0">
                  <c:v>2013</c:v>
                </c:pt>
                <c:pt idx="1">
                  <c:v>2014</c:v>
                </c:pt>
                <c:pt idx="2">
                  <c:v>2015</c:v>
                </c:pt>
                <c:pt idx="3">
                  <c:v>2016</c:v>
                </c:pt>
                <c:pt idx="4">
                  <c:v>2017</c:v>
                </c:pt>
                <c:pt idx="5">
                  <c:v>2018</c:v>
                </c:pt>
                <c:pt idx="6">
                  <c:v>2019*</c:v>
                </c:pt>
              </c:strCache>
            </c:strRef>
          </c:cat>
          <c:val>
            <c:numRef>
              <c:f>Hoja1!$I$25:$O$25</c:f>
              <c:numCache>
                <c:formatCode>General</c:formatCode>
                <c:ptCount val="7"/>
                <c:pt idx="0">
                  <c:v>181</c:v>
                </c:pt>
                <c:pt idx="1">
                  <c:v>274</c:v>
                </c:pt>
                <c:pt idx="2">
                  <c:v>306</c:v>
                </c:pt>
                <c:pt idx="3">
                  <c:v>411</c:v>
                </c:pt>
                <c:pt idx="4">
                  <c:v>436</c:v>
                </c:pt>
                <c:pt idx="5">
                  <c:v>394</c:v>
                </c:pt>
                <c:pt idx="6">
                  <c:v>223</c:v>
                </c:pt>
              </c:numCache>
            </c:numRef>
          </c:val>
          <c:extLst xmlns:c16r2="http://schemas.microsoft.com/office/drawing/2015/06/chart">
            <c:ext xmlns:c16="http://schemas.microsoft.com/office/drawing/2014/chart" uri="{C3380CC4-5D6E-409C-BE32-E72D297353CC}">
              <c16:uniqueId val="{00000002-7567-460A-99C6-01547914235A}"/>
            </c:ext>
          </c:extLst>
        </c:ser>
        <c:dLbls>
          <c:showLegendKey val="0"/>
          <c:showVal val="0"/>
          <c:showCatName val="0"/>
          <c:showSerName val="0"/>
          <c:showPercent val="0"/>
          <c:showBubbleSize val="0"/>
        </c:dLbls>
        <c:gapWidth val="102"/>
        <c:overlap val="-27"/>
        <c:axId val="225425936"/>
        <c:axId val="225433384"/>
      </c:barChart>
      <c:lineChart>
        <c:grouping val="stacked"/>
        <c:varyColors val="0"/>
        <c:ser>
          <c:idx val="1"/>
          <c:order val="1"/>
          <c:tx>
            <c:strRef>
              <c:f>Hoja1!$H$26</c:f>
              <c:strCache>
                <c:ptCount val="1"/>
                <c:pt idx="0">
                  <c:v>Duración en Meses</c:v>
                </c:pt>
              </c:strCache>
            </c:strRef>
          </c:tx>
          <c:spPr>
            <a:ln w="38100" cap="rnd">
              <a:solidFill>
                <a:srgbClr val="FF0000"/>
              </a:solidFill>
              <a:prstDash val="sysDot"/>
              <a:round/>
            </a:ln>
            <a:effectLst>
              <a:outerShdw blurRad="50800" dist="38100" dir="2700000" algn="tl" rotWithShape="0">
                <a:prstClr val="black">
                  <a:alpha val="40000"/>
                </a:prstClr>
              </a:outerShdw>
            </a:effectLst>
          </c:spPr>
          <c:marker>
            <c:symbol val="circle"/>
            <c:size val="8"/>
            <c:spPr>
              <a:solidFill>
                <a:srgbClr val="FF0000"/>
              </a:solidFill>
              <a:ln w="9525">
                <a:solidFill>
                  <a:srgbClr val="FFFF00"/>
                </a:solidFill>
              </a:ln>
              <a:effectLst>
                <a:outerShdw blurRad="50800" dist="38100" dir="2700000" algn="tl" rotWithShape="0">
                  <a:prstClr val="black">
                    <a:alpha val="40000"/>
                  </a:prstClr>
                </a:outerShdw>
              </a:effectLst>
            </c:spPr>
          </c:marker>
          <c:dLbls>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rgbClr val="FF0000"/>
                    </a:solidFill>
                    <a:latin typeface="+mn-lt"/>
                    <a:ea typeface="+mn-ea"/>
                    <a:cs typeface="+mn-cs"/>
                  </a:defRPr>
                </a:pPr>
                <a:endParaRPr lang="es-CO"/>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Hoja1!$I$24:$O$24</c:f>
              <c:strCache>
                <c:ptCount val="7"/>
                <c:pt idx="0">
                  <c:v>2013</c:v>
                </c:pt>
                <c:pt idx="1">
                  <c:v>2014</c:v>
                </c:pt>
                <c:pt idx="2">
                  <c:v>2015</c:v>
                </c:pt>
                <c:pt idx="3">
                  <c:v>2016</c:v>
                </c:pt>
                <c:pt idx="4">
                  <c:v>2017</c:v>
                </c:pt>
                <c:pt idx="5">
                  <c:v>2018</c:v>
                </c:pt>
                <c:pt idx="6">
                  <c:v>2019*</c:v>
                </c:pt>
              </c:strCache>
            </c:strRef>
          </c:cat>
          <c:val>
            <c:numRef>
              <c:f>Hoja1!$I$26:$O$26</c:f>
              <c:numCache>
                <c:formatCode>0.0</c:formatCode>
                <c:ptCount val="7"/>
                <c:pt idx="0">
                  <c:v>6.48</c:v>
                </c:pt>
                <c:pt idx="1">
                  <c:v>7.88</c:v>
                </c:pt>
                <c:pt idx="2">
                  <c:v>8.0299999999999994</c:v>
                </c:pt>
                <c:pt idx="3">
                  <c:v>13.68</c:v>
                </c:pt>
                <c:pt idx="4">
                  <c:v>12.55</c:v>
                </c:pt>
                <c:pt idx="5">
                  <c:v>13.57</c:v>
                </c:pt>
                <c:pt idx="6">
                  <c:v>8.8000000000000007</c:v>
                </c:pt>
              </c:numCache>
            </c:numRef>
          </c:val>
          <c:smooth val="0"/>
          <c:extLst xmlns:c16r2="http://schemas.microsoft.com/office/drawing/2015/06/chart">
            <c:ext xmlns:c16="http://schemas.microsoft.com/office/drawing/2014/chart" uri="{C3380CC4-5D6E-409C-BE32-E72D297353CC}">
              <c16:uniqueId val="{00000003-7567-460A-99C6-01547914235A}"/>
            </c:ext>
          </c:extLst>
        </c:ser>
        <c:dLbls>
          <c:showLegendKey val="0"/>
          <c:showVal val="0"/>
          <c:showCatName val="0"/>
          <c:showSerName val="0"/>
          <c:showPercent val="0"/>
          <c:showBubbleSize val="0"/>
        </c:dLbls>
        <c:marker val="1"/>
        <c:smooth val="0"/>
        <c:axId val="225427112"/>
        <c:axId val="225431032"/>
      </c:lineChart>
      <c:catAx>
        <c:axId val="225425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CO"/>
          </a:p>
        </c:txPr>
        <c:crossAx val="225433384"/>
        <c:crosses val="autoZero"/>
        <c:auto val="1"/>
        <c:lblAlgn val="ctr"/>
        <c:lblOffset val="100"/>
        <c:noMultiLvlLbl val="0"/>
      </c:catAx>
      <c:valAx>
        <c:axId val="225433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s-CO"/>
          </a:p>
        </c:txPr>
        <c:crossAx val="225425936"/>
        <c:crosses val="autoZero"/>
        <c:crossBetween val="between"/>
      </c:valAx>
      <c:valAx>
        <c:axId val="225431032"/>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s-CO"/>
          </a:p>
        </c:txPr>
        <c:crossAx val="225427112"/>
        <c:crosses val="max"/>
        <c:crossBetween val="between"/>
      </c:valAx>
      <c:catAx>
        <c:axId val="225427112"/>
        <c:scaling>
          <c:orientation val="minMax"/>
        </c:scaling>
        <c:delete val="1"/>
        <c:axPos val="b"/>
        <c:numFmt formatCode="General" sourceLinked="1"/>
        <c:majorTickMark val="out"/>
        <c:minorTickMark val="none"/>
        <c:tickLblPos val="nextTo"/>
        <c:crossAx val="225431032"/>
        <c:crosses val="autoZero"/>
        <c:auto val="1"/>
        <c:lblAlgn val="ctr"/>
        <c:lblOffset val="100"/>
        <c:noMultiLvlLbl val="0"/>
      </c:catAx>
      <c:spPr>
        <a:noFill/>
        <a:ln>
          <a:noFill/>
        </a:ln>
        <a:effectLst/>
      </c:spPr>
    </c:plotArea>
    <c:plotVisOnly val="1"/>
    <c:dispBlanksAs val="gap"/>
    <c:showDLblsOverMax val="0"/>
  </c:chart>
  <c:spPr>
    <a:noFill/>
    <a:ln w="9525" cap="flat" cmpd="sng" algn="ctr">
      <a:noFill/>
      <a:round/>
    </a:ln>
    <a:effectLst/>
  </c:spPr>
  <c:txPr>
    <a:bodyPr/>
    <a:lstStyle/>
    <a:p>
      <a:pPr>
        <a:defRPr/>
      </a:pPr>
      <a:endParaRPr lang="es-CO"/>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Hoja1!$I$42</c:f>
              <c:strCache>
                <c:ptCount val="1"/>
                <c:pt idx="0">
                  <c:v>Sentencias</c:v>
                </c:pt>
              </c:strCache>
            </c:strRef>
          </c:tx>
          <c:spPr>
            <a:solidFill>
              <a:schemeClr val="accent6"/>
            </a:solidFill>
            <a:ln>
              <a:solidFill>
                <a:schemeClr val="bg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6"/>
                    </a:solidFill>
                    <a:latin typeface="+mn-lt"/>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Hoja1!$H$43:$H$49</c:f>
              <c:strCache>
                <c:ptCount val="7"/>
                <c:pt idx="0">
                  <c:v>2013</c:v>
                </c:pt>
                <c:pt idx="1">
                  <c:v>2014</c:v>
                </c:pt>
                <c:pt idx="2">
                  <c:v>2015</c:v>
                </c:pt>
                <c:pt idx="3">
                  <c:v>2016</c:v>
                </c:pt>
                <c:pt idx="4">
                  <c:v>2017</c:v>
                </c:pt>
                <c:pt idx="5">
                  <c:v>2018</c:v>
                </c:pt>
                <c:pt idx="6">
                  <c:v>2019*</c:v>
                </c:pt>
              </c:strCache>
            </c:strRef>
          </c:cat>
          <c:val>
            <c:numRef>
              <c:f>Hoja1!$I$43:$I$49</c:f>
              <c:numCache>
                <c:formatCode>General</c:formatCode>
                <c:ptCount val="7"/>
                <c:pt idx="0">
                  <c:v>69</c:v>
                </c:pt>
                <c:pt idx="1">
                  <c:v>76</c:v>
                </c:pt>
                <c:pt idx="2">
                  <c:v>122</c:v>
                </c:pt>
                <c:pt idx="3">
                  <c:v>106</c:v>
                </c:pt>
                <c:pt idx="4">
                  <c:v>117</c:v>
                </c:pt>
                <c:pt idx="5">
                  <c:v>121</c:v>
                </c:pt>
                <c:pt idx="6">
                  <c:v>71</c:v>
                </c:pt>
              </c:numCache>
            </c:numRef>
          </c:val>
          <c:extLst xmlns:c16r2="http://schemas.microsoft.com/office/drawing/2015/06/chart">
            <c:ext xmlns:c16="http://schemas.microsoft.com/office/drawing/2014/chart" uri="{C3380CC4-5D6E-409C-BE32-E72D297353CC}">
              <c16:uniqueId val="{00000000-AE00-480C-8423-F274226A7545}"/>
            </c:ext>
          </c:extLst>
        </c:ser>
        <c:dLbls>
          <c:showLegendKey val="0"/>
          <c:showVal val="0"/>
          <c:showCatName val="0"/>
          <c:showSerName val="0"/>
          <c:showPercent val="0"/>
          <c:showBubbleSize val="0"/>
        </c:dLbls>
        <c:gapWidth val="100"/>
        <c:overlap val="-27"/>
        <c:axId val="225428680"/>
        <c:axId val="225429464"/>
      </c:barChart>
      <c:catAx>
        <c:axId val="225428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CO"/>
          </a:p>
        </c:txPr>
        <c:crossAx val="225429464"/>
        <c:crosses val="autoZero"/>
        <c:auto val="1"/>
        <c:lblAlgn val="ctr"/>
        <c:lblOffset val="100"/>
        <c:noMultiLvlLbl val="0"/>
      </c:catAx>
      <c:valAx>
        <c:axId val="225429464"/>
        <c:scaling>
          <c:orientation val="minMax"/>
        </c:scaling>
        <c:delete val="1"/>
        <c:axPos val="l"/>
        <c:numFmt formatCode="General" sourceLinked="1"/>
        <c:majorTickMark val="none"/>
        <c:minorTickMark val="none"/>
        <c:tickLblPos val="nextTo"/>
        <c:crossAx val="22542868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s-CO"/>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Hoja1!$A$15</c:f>
              <c:strCache>
                <c:ptCount val="1"/>
                <c:pt idx="0">
                  <c:v>Base</c:v>
                </c:pt>
              </c:strCache>
            </c:strRef>
          </c:tx>
          <c:spPr>
            <a:solidFill>
              <a:schemeClr val="accent1"/>
            </a:solidFill>
            <a:ln>
              <a:noFill/>
            </a:ln>
            <a:effectLst/>
          </c:spPr>
          <c:invertIfNegative val="0"/>
          <c:dPt>
            <c:idx val="0"/>
            <c:invertIfNegative val="0"/>
            <c:bubble3D val="0"/>
            <c:spPr>
              <a:solidFill>
                <a:srgbClr val="5B9BD5"/>
              </a:solidFill>
              <a:ln>
                <a:noFill/>
              </a:ln>
              <a:effectLst>
                <a:outerShdw blurRad="50800" dist="38100" dir="2700000" algn="tl" rotWithShape="0">
                  <a:prstClr val="black">
                    <a:alpha val="40000"/>
                  </a:prstClr>
                </a:outerShdw>
              </a:effectLst>
            </c:spPr>
            <c:extLst xmlns:c16r2="http://schemas.microsoft.com/office/drawing/2015/06/chart">
              <c:ext xmlns:c16="http://schemas.microsoft.com/office/drawing/2014/chart" uri="{C3380CC4-5D6E-409C-BE32-E72D297353CC}">
                <c16:uniqueId val="{00000001-2878-4AE2-98E6-69BD08662D54}"/>
              </c:ext>
            </c:extLst>
          </c:dPt>
          <c:dPt>
            <c:idx val="1"/>
            <c:invertIfNegative val="0"/>
            <c:bubble3D val="0"/>
            <c:spPr>
              <a:noFill/>
              <a:ln>
                <a:noFill/>
              </a:ln>
              <a:effectLst/>
            </c:spPr>
            <c:extLst xmlns:c16r2="http://schemas.microsoft.com/office/drawing/2015/06/chart">
              <c:ext xmlns:c16="http://schemas.microsoft.com/office/drawing/2014/chart" uri="{C3380CC4-5D6E-409C-BE32-E72D297353CC}">
                <c16:uniqueId val="{00000003-2878-4AE2-98E6-69BD08662D54}"/>
              </c:ext>
            </c:extLst>
          </c:dPt>
          <c:dPt>
            <c:idx val="2"/>
            <c:invertIfNegative val="0"/>
            <c:bubble3D val="0"/>
            <c:spPr>
              <a:noFill/>
              <a:ln>
                <a:noFill/>
              </a:ln>
              <a:effectLst/>
            </c:spPr>
            <c:extLst xmlns:c16r2="http://schemas.microsoft.com/office/drawing/2015/06/chart">
              <c:ext xmlns:c16="http://schemas.microsoft.com/office/drawing/2014/chart" uri="{C3380CC4-5D6E-409C-BE32-E72D297353CC}">
                <c16:uniqueId val="{00000005-2878-4AE2-98E6-69BD08662D54}"/>
              </c:ext>
            </c:extLst>
          </c:dPt>
          <c:dPt>
            <c:idx val="3"/>
            <c:invertIfNegative val="0"/>
            <c:bubble3D val="0"/>
            <c:spPr>
              <a:noFill/>
              <a:ln>
                <a:noFill/>
              </a:ln>
              <a:effectLst/>
            </c:spPr>
            <c:extLst xmlns:c16r2="http://schemas.microsoft.com/office/drawing/2015/06/chart">
              <c:ext xmlns:c16="http://schemas.microsoft.com/office/drawing/2014/chart" uri="{C3380CC4-5D6E-409C-BE32-E72D297353CC}">
                <c16:uniqueId val="{00000007-2878-4AE2-98E6-69BD08662D54}"/>
              </c:ext>
            </c:extLst>
          </c:dPt>
          <c:dPt>
            <c:idx val="4"/>
            <c:invertIfNegative val="0"/>
            <c:bubble3D val="0"/>
            <c:spPr>
              <a:solidFill>
                <a:srgbClr val="5B9BD5"/>
              </a:solidFill>
              <a:ln>
                <a:noFill/>
              </a:ln>
              <a:effectLst>
                <a:outerShdw blurRad="50800" dist="38100" dir="2700000" algn="tl" rotWithShape="0">
                  <a:prstClr val="black">
                    <a:alpha val="40000"/>
                  </a:prstClr>
                </a:outerShdw>
              </a:effectLst>
            </c:spPr>
            <c:extLst xmlns:c16r2="http://schemas.microsoft.com/office/drawing/2015/06/chart">
              <c:ext xmlns:c16="http://schemas.microsoft.com/office/drawing/2014/chart" uri="{C3380CC4-5D6E-409C-BE32-E72D297353CC}">
                <c16:uniqueId val="{00000009-2878-4AE2-98E6-69BD08662D54}"/>
              </c:ext>
            </c:extLst>
          </c:dPt>
          <c:dLbls>
            <c:dLbl>
              <c:idx val="0"/>
              <c:layout>
                <c:manualLayout>
                  <c:x val="-3.3886962698192035E-3"/>
                  <c:y val="-0.19325083666279921"/>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878-4AE2-98E6-69BD08662D54}"/>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3-2878-4AE2-98E6-69BD08662D54}"/>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5-2878-4AE2-98E6-69BD08662D54}"/>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7-2878-4AE2-98E6-69BD08662D54}"/>
                </c:ext>
                <c:ext xmlns:c15="http://schemas.microsoft.com/office/drawing/2012/chart" uri="{CE6537A1-D6FC-4f65-9D91-7224C49458BB}"/>
              </c:extLst>
            </c:dLbl>
            <c:dLbl>
              <c:idx val="4"/>
              <c:layout>
                <c:manualLayout>
                  <c:x val="1.2206604914890433E-16"/>
                  <c:y val="-0.17036586916325711"/>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2878-4AE2-98E6-69BD08662D54}"/>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lumMod val="75000"/>
                      </a:schemeClr>
                    </a:solidFill>
                    <a:latin typeface="+mn-lt"/>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Hoja1!$B$14:$F$14</c:f>
              <c:strCache>
                <c:ptCount val="5"/>
                <c:pt idx="0">
                  <c:v>31-dic-18</c:v>
                </c:pt>
                <c:pt idx="1">
                  <c:v>Recibidos (+)</c:v>
                </c:pt>
                <c:pt idx="2">
                  <c:v>Sentencias (-)</c:v>
                </c:pt>
                <c:pt idx="3">
                  <c:v>Terminaciones Anticipadas (-)*</c:v>
                </c:pt>
                <c:pt idx="4">
                  <c:v>30-jun-19</c:v>
                </c:pt>
              </c:strCache>
            </c:strRef>
          </c:cat>
          <c:val>
            <c:numRef>
              <c:f>Hoja1!$B$15:$F$15</c:f>
              <c:numCache>
                <c:formatCode>General</c:formatCode>
                <c:ptCount val="5"/>
                <c:pt idx="0">
                  <c:v>266</c:v>
                </c:pt>
                <c:pt idx="1">
                  <c:v>266</c:v>
                </c:pt>
                <c:pt idx="2">
                  <c:v>418</c:v>
                </c:pt>
                <c:pt idx="3">
                  <c:v>231</c:v>
                </c:pt>
                <c:pt idx="4">
                  <c:v>231</c:v>
                </c:pt>
              </c:numCache>
            </c:numRef>
          </c:val>
          <c:extLst xmlns:c16r2="http://schemas.microsoft.com/office/drawing/2015/06/chart">
            <c:ext xmlns:c16="http://schemas.microsoft.com/office/drawing/2014/chart" uri="{C3380CC4-5D6E-409C-BE32-E72D297353CC}">
              <c16:uniqueId val="{0000000A-2878-4AE2-98E6-69BD08662D54}"/>
            </c:ext>
          </c:extLst>
        </c:ser>
        <c:ser>
          <c:idx val="1"/>
          <c:order val="1"/>
          <c:tx>
            <c:strRef>
              <c:f>Hoja1!$A$16</c:f>
              <c:strCache>
                <c:ptCount val="1"/>
                <c:pt idx="0">
                  <c:v>Delta</c:v>
                </c:pt>
              </c:strCache>
            </c:strRef>
          </c:tx>
          <c:spPr>
            <a:solidFill>
              <a:schemeClr val="accent2"/>
            </a:solidFill>
            <a:ln>
              <a:noFill/>
            </a:ln>
            <a:effectLst>
              <a:outerShdw blurRad="50800" dist="38100" dir="2700000" algn="tl" rotWithShape="0">
                <a:prstClr val="black">
                  <a:alpha val="40000"/>
                </a:prstClr>
              </a:outerShdw>
            </a:effectLst>
          </c:spPr>
          <c:invertIfNegative val="0"/>
          <c:dPt>
            <c:idx val="1"/>
            <c:invertIfNegative val="0"/>
            <c:bubble3D val="0"/>
            <c:spPr>
              <a:solidFill>
                <a:srgbClr val="C00000"/>
              </a:solidFill>
              <a:ln>
                <a:noFill/>
              </a:ln>
              <a:effectLst>
                <a:outerShdw blurRad="50800" dist="38100" dir="2700000" algn="tl" rotWithShape="0">
                  <a:prstClr val="black">
                    <a:alpha val="40000"/>
                  </a:prstClr>
                </a:outerShdw>
              </a:effectLst>
            </c:spPr>
            <c:extLst xmlns:c16r2="http://schemas.microsoft.com/office/drawing/2015/06/chart">
              <c:ext xmlns:c16="http://schemas.microsoft.com/office/drawing/2014/chart" uri="{C3380CC4-5D6E-409C-BE32-E72D297353CC}">
                <c16:uniqueId val="{0000000C-2878-4AE2-98E6-69BD08662D54}"/>
              </c:ext>
            </c:extLst>
          </c:dPt>
          <c:dPt>
            <c:idx val="2"/>
            <c:invertIfNegative val="0"/>
            <c:bubble3D val="0"/>
            <c:spPr>
              <a:solidFill>
                <a:srgbClr val="70AD47">
                  <a:lumMod val="75000"/>
                </a:srgbClr>
              </a:solidFill>
              <a:ln>
                <a:noFill/>
              </a:ln>
              <a:effectLst>
                <a:outerShdw blurRad="50800" dist="38100" dir="2700000" algn="tl" rotWithShape="0">
                  <a:prstClr val="black">
                    <a:alpha val="40000"/>
                  </a:prstClr>
                </a:outerShdw>
              </a:effectLst>
            </c:spPr>
            <c:extLst xmlns:c16r2="http://schemas.microsoft.com/office/drawing/2015/06/chart">
              <c:ext xmlns:c16="http://schemas.microsoft.com/office/drawing/2014/chart" uri="{C3380CC4-5D6E-409C-BE32-E72D297353CC}">
                <c16:uniqueId val="{0000000E-2878-4AE2-98E6-69BD08662D54}"/>
              </c:ext>
            </c:extLst>
          </c:dPt>
          <c:dPt>
            <c:idx val="3"/>
            <c:invertIfNegative val="0"/>
            <c:bubble3D val="0"/>
            <c:spPr>
              <a:solidFill>
                <a:srgbClr val="70AD47">
                  <a:lumMod val="75000"/>
                </a:srgbClr>
              </a:solidFill>
              <a:ln>
                <a:noFill/>
              </a:ln>
              <a:effectLst>
                <a:outerShdw blurRad="50800" dist="38100" dir="2700000" algn="tl" rotWithShape="0">
                  <a:prstClr val="black">
                    <a:alpha val="40000"/>
                  </a:prstClr>
                </a:outerShdw>
              </a:effectLst>
            </c:spPr>
            <c:extLst xmlns:c16r2="http://schemas.microsoft.com/office/drawing/2015/06/chart">
              <c:ext xmlns:c16="http://schemas.microsoft.com/office/drawing/2014/chart" uri="{C3380CC4-5D6E-409C-BE32-E72D297353CC}">
                <c16:uniqueId val="{00000010-2878-4AE2-98E6-69BD08662D54}"/>
              </c:ext>
            </c:extLst>
          </c:dPt>
          <c:dLbls>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dLbl>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Hoja1!$B$14:$F$14</c:f>
              <c:strCache>
                <c:ptCount val="5"/>
                <c:pt idx="0">
                  <c:v>31-dic-18</c:v>
                </c:pt>
                <c:pt idx="1">
                  <c:v>Recibidos (+)</c:v>
                </c:pt>
                <c:pt idx="2">
                  <c:v>Sentencias (-)</c:v>
                </c:pt>
                <c:pt idx="3">
                  <c:v>Terminaciones Anticipadas (-)*</c:v>
                </c:pt>
                <c:pt idx="4">
                  <c:v>30-jun-19</c:v>
                </c:pt>
              </c:strCache>
            </c:strRef>
          </c:cat>
          <c:val>
            <c:numRef>
              <c:f>Hoja1!$B$16:$F$16</c:f>
              <c:numCache>
                <c:formatCode>General</c:formatCode>
                <c:ptCount val="5"/>
                <c:pt idx="1">
                  <c:v>223</c:v>
                </c:pt>
                <c:pt idx="2">
                  <c:v>71</c:v>
                </c:pt>
                <c:pt idx="3">
                  <c:v>187</c:v>
                </c:pt>
              </c:numCache>
            </c:numRef>
          </c:val>
          <c:extLst xmlns:c16r2="http://schemas.microsoft.com/office/drawing/2015/06/chart">
            <c:ext xmlns:c16="http://schemas.microsoft.com/office/drawing/2014/chart" uri="{C3380CC4-5D6E-409C-BE32-E72D297353CC}">
              <c16:uniqueId val="{00000011-2878-4AE2-98E6-69BD08662D54}"/>
            </c:ext>
          </c:extLst>
        </c:ser>
        <c:dLbls>
          <c:showLegendKey val="0"/>
          <c:showVal val="0"/>
          <c:showCatName val="0"/>
          <c:showSerName val="0"/>
          <c:showPercent val="0"/>
          <c:showBubbleSize val="0"/>
        </c:dLbls>
        <c:gapWidth val="81"/>
        <c:overlap val="100"/>
        <c:axId val="267373176"/>
        <c:axId val="267364944"/>
      </c:barChart>
      <c:catAx>
        <c:axId val="2673731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CO"/>
          </a:p>
        </c:txPr>
        <c:crossAx val="267364944"/>
        <c:crosses val="autoZero"/>
        <c:auto val="1"/>
        <c:lblAlgn val="ctr"/>
        <c:lblOffset val="100"/>
        <c:noMultiLvlLbl val="0"/>
      </c:catAx>
      <c:valAx>
        <c:axId val="267364944"/>
        <c:scaling>
          <c:orientation val="minMax"/>
          <c:max val="700"/>
        </c:scaling>
        <c:delete val="1"/>
        <c:axPos val="l"/>
        <c:numFmt formatCode="General" sourceLinked="1"/>
        <c:majorTickMark val="out"/>
        <c:minorTickMark val="none"/>
        <c:tickLblPos val="nextTo"/>
        <c:crossAx val="267373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O"/>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F8CBA71-3538-4052-8890-0E37C749A79D}" type="datetimeFigureOut">
              <a:rPr lang="es-CO" smtClean="0"/>
              <a:t>25/10/2019</a:t>
            </a:fld>
            <a:endParaRPr lang="es-CO"/>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CO"/>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12EFE22-3D62-4E72-A677-41ED347BF29A}" type="slidenum">
              <a:rPr lang="es-CO" smtClean="0"/>
              <a:t>‹Nº›</a:t>
            </a:fld>
            <a:endParaRPr lang="es-CO"/>
          </a:p>
        </p:txBody>
      </p:sp>
    </p:spTree>
    <p:extLst>
      <p:ext uri="{BB962C8B-B14F-4D97-AF65-F5344CB8AC3E}">
        <p14:creationId xmlns:p14="http://schemas.microsoft.com/office/powerpoint/2010/main" val="1520525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812EFE22-3D62-4E72-A677-41ED347BF29A}" type="slidenum">
              <a:rPr lang="es-CO" smtClean="0"/>
              <a:t>1</a:t>
            </a:fld>
            <a:endParaRPr lang="es-CO"/>
          </a:p>
        </p:txBody>
      </p:sp>
    </p:spTree>
    <p:extLst>
      <p:ext uri="{BB962C8B-B14F-4D97-AF65-F5344CB8AC3E}">
        <p14:creationId xmlns:p14="http://schemas.microsoft.com/office/powerpoint/2010/main" val="1057480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812EFE22-3D62-4E72-A677-41ED347BF29A}" type="slidenum">
              <a:rPr lang="es-CO" smtClean="0"/>
              <a:t>2</a:t>
            </a:fld>
            <a:endParaRPr lang="es-CO"/>
          </a:p>
        </p:txBody>
      </p:sp>
    </p:spTree>
    <p:extLst>
      <p:ext uri="{BB962C8B-B14F-4D97-AF65-F5344CB8AC3E}">
        <p14:creationId xmlns:p14="http://schemas.microsoft.com/office/powerpoint/2010/main" val="2446088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812EFE22-3D62-4E72-A677-41ED347BF29A}" type="slidenum">
              <a:rPr lang="es-CO" smtClean="0"/>
              <a:t>3</a:t>
            </a:fld>
            <a:endParaRPr lang="es-CO"/>
          </a:p>
        </p:txBody>
      </p:sp>
    </p:spTree>
    <p:extLst>
      <p:ext uri="{BB962C8B-B14F-4D97-AF65-F5344CB8AC3E}">
        <p14:creationId xmlns:p14="http://schemas.microsoft.com/office/powerpoint/2010/main" val="245911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812EFE22-3D62-4E72-A677-41ED347BF29A}" type="slidenum">
              <a:rPr lang="es-CO" smtClean="0"/>
              <a:t>4</a:t>
            </a:fld>
            <a:endParaRPr lang="es-CO"/>
          </a:p>
        </p:txBody>
      </p:sp>
    </p:spTree>
    <p:extLst>
      <p:ext uri="{BB962C8B-B14F-4D97-AF65-F5344CB8AC3E}">
        <p14:creationId xmlns:p14="http://schemas.microsoft.com/office/powerpoint/2010/main" val="3100892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812EFE22-3D62-4E72-A677-41ED347BF29A}" type="slidenum">
              <a:rPr lang="es-CO" smtClean="0"/>
              <a:t>5</a:t>
            </a:fld>
            <a:endParaRPr lang="es-CO"/>
          </a:p>
        </p:txBody>
      </p:sp>
    </p:spTree>
    <p:extLst>
      <p:ext uri="{BB962C8B-B14F-4D97-AF65-F5344CB8AC3E}">
        <p14:creationId xmlns:p14="http://schemas.microsoft.com/office/powerpoint/2010/main" val="3062216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812EFE22-3D62-4E72-A677-41ED347BF29A}" type="slidenum">
              <a:rPr lang="es-CO" smtClean="0"/>
              <a:t>6</a:t>
            </a:fld>
            <a:endParaRPr lang="es-CO"/>
          </a:p>
        </p:txBody>
      </p:sp>
    </p:spTree>
    <p:extLst>
      <p:ext uri="{BB962C8B-B14F-4D97-AF65-F5344CB8AC3E}">
        <p14:creationId xmlns:p14="http://schemas.microsoft.com/office/powerpoint/2010/main" val="904597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812EFE22-3D62-4E72-A677-41ED347BF29A}" type="slidenum">
              <a:rPr lang="es-CO" smtClean="0"/>
              <a:t>7</a:t>
            </a:fld>
            <a:endParaRPr lang="es-CO"/>
          </a:p>
        </p:txBody>
      </p:sp>
    </p:spTree>
    <p:extLst>
      <p:ext uri="{BB962C8B-B14F-4D97-AF65-F5344CB8AC3E}">
        <p14:creationId xmlns:p14="http://schemas.microsoft.com/office/powerpoint/2010/main" val="2665698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7D616F7-2675-432F-A503-747AE4A6419E}" type="datetime1">
              <a:rPr lang="es-CO" smtClean="0"/>
              <a:t>25/10/2019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5F780F3-D670-4580-97D0-3773219E09BC}" type="slidenum">
              <a:rPr lang="es-CO" smtClean="0"/>
              <a:t>‹Nº›</a:t>
            </a:fld>
            <a:endParaRPr lang="es-CO"/>
          </a:p>
        </p:txBody>
      </p:sp>
    </p:spTree>
    <p:extLst>
      <p:ext uri="{BB962C8B-B14F-4D97-AF65-F5344CB8AC3E}">
        <p14:creationId xmlns:p14="http://schemas.microsoft.com/office/powerpoint/2010/main" val="1231713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743BE93-1C34-44B5-838A-61C45782ED6C}" type="datetime1">
              <a:rPr lang="es-CO" smtClean="0"/>
              <a:t>25/10/2019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5F780F3-D670-4580-97D0-3773219E09BC}" type="slidenum">
              <a:rPr lang="es-CO" smtClean="0"/>
              <a:t>‹Nº›</a:t>
            </a:fld>
            <a:endParaRPr lang="es-CO"/>
          </a:p>
        </p:txBody>
      </p:sp>
    </p:spTree>
    <p:extLst>
      <p:ext uri="{BB962C8B-B14F-4D97-AF65-F5344CB8AC3E}">
        <p14:creationId xmlns:p14="http://schemas.microsoft.com/office/powerpoint/2010/main" val="2713803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625F33B-2C7D-4913-A028-B86BA89CA7AE}" type="datetime1">
              <a:rPr lang="es-CO" smtClean="0"/>
              <a:t>25/10/2019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5F780F3-D670-4580-97D0-3773219E09BC}" type="slidenum">
              <a:rPr lang="es-CO" smtClean="0"/>
              <a:t>‹Nº›</a:t>
            </a:fld>
            <a:endParaRPr lang="es-CO"/>
          </a:p>
        </p:txBody>
      </p:sp>
    </p:spTree>
    <p:extLst>
      <p:ext uri="{BB962C8B-B14F-4D97-AF65-F5344CB8AC3E}">
        <p14:creationId xmlns:p14="http://schemas.microsoft.com/office/powerpoint/2010/main" val="3673862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E86D61B-BF78-434A-92D3-4820877E8DFC}" type="datetime1">
              <a:rPr lang="es-CO" smtClean="0"/>
              <a:t>25/10/2019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lvl1pPr>
              <a:defRPr sz="1800" b="1">
                <a:solidFill>
                  <a:schemeClr val="accent5">
                    <a:lumMod val="50000"/>
                  </a:schemeClr>
                </a:solidFill>
              </a:defRPr>
            </a:lvl1pPr>
          </a:lstStyle>
          <a:p>
            <a:fld id="{C5F780F3-D670-4580-97D0-3773219E09BC}" type="slidenum">
              <a:rPr lang="es-CO" smtClean="0"/>
              <a:pPr/>
              <a:t>‹Nº›</a:t>
            </a:fld>
            <a:endParaRPr lang="es-CO"/>
          </a:p>
        </p:txBody>
      </p:sp>
    </p:spTree>
    <p:extLst>
      <p:ext uri="{BB962C8B-B14F-4D97-AF65-F5344CB8AC3E}">
        <p14:creationId xmlns:p14="http://schemas.microsoft.com/office/powerpoint/2010/main" val="2933788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0254E9B-27CA-4ACB-919A-49DD5453C24B}" type="datetime1">
              <a:rPr lang="es-CO" smtClean="0"/>
              <a:t>25/10/2019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5F780F3-D670-4580-97D0-3773219E09BC}" type="slidenum">
              <a:rPr lang="es-CO" smtClean="0"/>
              <a:t>‹Nº›</a:t>
            </a:fld>
            <a:endParaRPr lang="es-CO"/>
          </a:p>
        </p:txBody>
      </p:sp>
    </p:spTree>
    <p:extLst>
      <p:ext uri="{BB962C8B-B14F-4D97-AF65-F5344CB8AC3E}">
        <p14:creationId xmlns:p14="http://schemas.microsoft.com/office/powerpoint/2010/main" val="3002074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B6FF17B-A287-45C6-B768-E39DF335B43B}" type="datetime1">
              <a:rPr lang="es-CO" smtClean="0"/>
              <a:t>25/10/2019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5F780F3-D670-4580-97D0-3773219E09BC}" type="slidenum">
              <a:rPr lang="es-CO" smtClean="0"/>
              <a:t>‹Nº›</a:t>
            </a:fld>
            <a:endParaRPr lang="es-CO"/>
          </a:p>
        </p:txBody>
      </p:sp>
    </p:spTree>
    <p:extLst>
      <p:ext uri="{BB962C8B-B14F-4D97-AF65-F5344CB8AC3E}">
        <p14:creationId xmlns:p14="http://schemas.microsoft.com/office/powerpoint/2010/main" val="3356017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53E5FD7-5731-491D-967F-765743C06B91}" type="datetime1">
              <a:rPr lang="es-CO" smtClean="0"/>
              <a:t>25/10/2019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C5F780F3-D670-4580-97D0-3773219E09BC}" type="slidenum">
              <a:rPr lang="es-CO" smtClean="0"/>
              <a:t>‹Nº›</a:t>
            </a:fld>
            <a:endParaRPr lang="es-CO"/>
          </a:p>
        </p:txBody>
      </p:sp>
    </p:spTree>
    <p:extLst>
      <p:ext uri="{BB962C8B-B14F-4D97-AF65-F5344CB8AC3E}">
        <p14:creationId xmlns:p14="http://schemas.microsoft.com/office/powerpoint/2010/main" val="1150190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3A4D812-DF56-4C05-8CD8-83AED228EDF9}" type="datetime1">
              <a:rPr lang="es-CO" smtClean="0"/>
              <a:t>25/10/2019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C5F780F3-D670-4580-97D0-3773219E09BC}" type="slidenum">
              <a:rPr lang="es-CO" smtClean="0"/>
              <a:t>‹Nº›</a:t>
            </a:fld>
            <a:endParaRPr lang="es-CO"/>
          </a:p>
        </p:txBody>
      </p:sp>
    </p:spTree>
    <p:extLst>
      <p:ext uri="{BB962C8B-B14F-4D97-AF65-F5344CB8AC3E}">
        <p14:creationId xmlns:p14="http://schemas.microsoft.com/office/powerpoint/2010/main" val="835840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53575-D929-46AD-ADC0-EBAAFC35C3DA}" type="datetime1">
              <a:rPr lang="es-CO" smtClean="0"/>
              <a:t>25/10/2019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C5F780F3-D670-4580-97D0-3773219E09BC}" type="slidenum">
              <a:rPr lang="es-CO" smtClean="0"/>
              <a:t>‹Nº›</a:t>
            </a:fld>
            <a:endParaRPr lang="es-CO"/>
          </a:p>
        </p:txBody>
      </p:sp>
    </p:spTree>
    <p:extLst>
      <p:ext uri="{BB962C8B-B14F-4D97-AF65-F5344CB8AC3E}">
        <p14:creationId xmlns:p14="http://schemas.microsoft.com/office/powerpoint/2010/main" val="3094075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C0B2BE3-49C6-4E86-BD8F-DD5EBC17D010}" type="datetime1">
              <a:rPr lang="es-CO" smtClean="0"/>
              <a:t>25/10/2019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5F780F3-D670-4580-97D0-3773219E09BC}" type="slidenum">
              <a:rPr lang="es-CO" smtClean="0"/>
              <a:t>‹Nº›</a:t>
            </a:fld>
            <a:endParaRPr lang="es-CO"/>
          </a:p>
        </p:txBody>
      </p:sp>
    </p:spTree>
    <p:extLst>
      <p:ext uri="{BB962C8B-B14F-4D97-AF65-F5344CB8AC3E}">
        <p14:creationId xmlns:p14="http://schemas.microsoft.com/office/powerpoint/2010/main" val="3438081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736ADAD-C3A2-4DC0-8C84-B67D7CB5641A}" type="datetime1">
              <a:rPr lang="es-CO" smtClean="0"/>
              <a:t>25/10/2019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5F780F3-D670-4580-97D0-3773219E09BC}" type="slidenum">
              <a:rPr lang="es-CO" smtClean="0"/>
              <a:t>‹Nº›</a:t>
            </a:fld>
            <a:endParaRPr lang="es-CO"/>
          </a:p>
        </p:txBody>
      </p:sp>
    </p:spTree>
    <p:extLst>
      <p:ext uri="{BB962C8B-B14F-4D97-AF65-F5344CB8AC3E}">
        <p14:creationId xmlns:p14="http://schemas.microsoft.com/office/powerpoint/2010/main" val="289308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159B1-C45B-4068-9FD3-BE066DF47252}" type="datetime1">
              <a:rPr lang="es-CO" smtClean="0"/>
              <a:t>25/10/2019</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F780F3-D670-4580-97D0-3773219E09BC}" type="slidenum">
              <a:rPr lang="es-CO" smtClean="0"/>
              <a:t>‹Nº›</a:t>
            </a:fld>
            <a:endParaRPr lang="es-CO"/>
          </a:p>
        </p:txBody>
      </p:sp>
    </p:spTree>
    <p:extLst>
      <p:ext uri="{BB962C8B-B14F-4D97-AF65-F5344CB8AC3E}">
        <p14:creationId xmlns:p14="http://schemas.microsoft.com/office/powerpoint/2010/main" val="7912498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supersociedades.gov.co/delegatura_mercantiles/Normatividad/Paginas/Busqueda-Jurisprudencia-delegatura-procedimientos-mercantiles.aspx" TargetMode="External"/><Relationship Id="rId5" Type="http://schemas.openxmlformats.org/officeDocument/2006/relationships/chart" Target="../charts/char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supersociedades.gov.co/delegatura_mercantiles/Normatividad/Paginas/Busqueda-Jurisprudencia-delegatura-procedimientos-mercantiles.aspx"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Imagen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10077"/>
            <a:ext cx="8715015" cy="130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Imagen 1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6767310"/>
            <a:ext cx="8715015" cy="129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Imagen 1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06855" y="6216865"/>
            <a:ext cx="2054233" cy="50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CuadroTexto 39"/>
          <p:cNvSpPr txBox="1"/>
          <p:nvPr/>
        </p:nvSpPr>
        <p:spPr>
          <a:xfrm>
            <a:off x="150695" y="6467346"/>
            <a:ext cx="6755918" cy="307777"/>
          </a:xfrm>
          <a:prstGeom prst="rect">
            <a:avLst/>
          </a:prstGeom>
          <a:noFill/>
        </p:spPr>
        <p:txBody>
          <a:bodyPr wrap="square" rtlCol="0">
            <a:spAutoFit/>
          </a:bodyPr>
          <a:lstStyle/>
          <a:p>
            <a:r>
              <a:rPr lang="es-CO" sz="1400" b="1" dirty="0" smtClean="0">
                <a:solidFill>
                  <a:schemeClr val="tx2"/>
                </a:solidFill>
              </a:rPr>
              <a:t>INFORMACIÓN CON CORTE 30 DE SEPTIEMBRE DE 2019</a:t>
            </a:r>
            <a:endParaRPr lang="es-CO" sz="1400" b="1" dirty="0">
              <a:solidFill>
                <a:schemeClr val="tx2"/>
              </a:solidFill>
            </a:endParaRPr>
          </a:p>
        </p:txBody>
      </p:sp>
      <p:pic>
        <p:nvPicPr>
          <p:cNvPr id="44" name="Picture 2" descr="C:\Users\juancj\Desktop\Plantillas\LOGO SS azul.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0891" y="218803"/>
            <a:ext cx="1301194" cy="1371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CuadroTexto 44"/>
          <p:cNvSpPr txBox="1"/>
          <p:nvPr/>
        </p:nvSpPr>
        <p:spPr>
          <a:xfrm>
            <a:off x="1624824" y="427644"/>
            <a:ext cx="6574007" cy="892552"/>
          </a:xfrm>
          <a:prstGeom prst="rect">
            <a:avLst/>
          </a:prstGeom>
          <a:noFill/>
        </p:spPr>
        <p:txBody>
          <a:bodyPr wrap="square" rtlCol="0">
            <a:spAutoFit/>
          </a:bodyPr>
          <a:lstStyle/>
          <a:p>
            <a:pPr algn="ctr"/>
            <a:r>
              <a:rPr lang="es-CO" sz="2800" b="1" dirty="0" smtClean="0">
                <a:solidFill>
                  <a:schemeClr val="accent5">
                    <a:lumMod val="75000"/>
                  </a:schemeClr>
                </a:solidFill>
              </a:rPr>
              <a:t>Procesos Mercantiles: Datos y Cifras</a:t>
            </a:r>
          </a:p>
          <a:p>
            <a:pPr algn="ctr"/>
            <a:r>
              <a:rPr lang="es-CO" sz="2400" dirty="0" smtClean="0">
                <a:solidFill>
                  <a:schemeClr val="accent5">
                    <a:lumMod val="75000"/>
                  </a:schemeClr>
                </a:solidFill>
              </a:rPr>
              <a:t>Procesos societarios en curso</a:t>
            </a:r>
            <a:endParaRPr lang="es-CO" sz="2400" dirty="0">
              <a:solidFill>
                <a:schemeClr val="accent5">
                  <a:lumMod val="75000"/>
                </a:schemeClr>
              </a:solidFill>
            </a:endParaRPr>
          </a:p>
        </p:txBody>
      </p:sp>
      <p:grpSp>
        <p:nvGrpSpPr>
          <p:cNvPr id="4" name="Grupo 3"/>
          <p:cNvGrpSpPr/>
          <p:nvPr/>
        </p:nvGrpSpPr>
        <p:grpSpPr>
          <a:xfrm>
            <a:off x="1911928" y="2041997"/>
            <a:ext cx="5271573" cy="3703547"/>
            <a:chOff x="2047009" y="1865980"/>
            <a:chExt cx="5271573" cy="3703547"/>
          </a:xfrm>
        </p:grpSpPr>
        <p:pic>
          <p:nvPicPr>
            <p:cNvPr id="2" name="Imagen 1"/>
            <p:cNvPicPr>
              <a:picLocks noChangeAspect="1"/>
            </p:cNvPicPr>
            <p:nvPr/>
          </p:nvPicPr>
          <p:blipFill>
            <a:blip r:embed="rId6"/>
            <a:stretch>
              <a:fillRect/>
            </a:stretch>
          </p:blipFill>
          <p:spPr>
            <a:xfrm>
              <a:off x="2186322" y="2090141"/>
              <a:ext cx="4962624" cy="3344773"/>
            </a:xfrm>
            <a:prstGeom prst="rect">
              <a:avLst/>
            </a:prstGeom>
          </p:spPr>
        </p:pic>
        <p:sp>
          <p:nvSpPr>
            <p:cNvPr id="3" name="Rectángulo 2"/>
            <p:cNvSpPr/>
            <p:nvPr/>
          </p:nvSpPr>
          <p:spPr>
            <a:xfrm>
              <a:off x="2047009" y="1955458"/>
              <a:ext cx="5195454" cy="36140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10"/>
            <p:cNvSpPr/>
            <p:nvPr/>
          </p:nvSpPr>
          <p:spPr>
            <a:xfrm>
              <a:off x="2123128" y="1865980"/>
              <a:ext cx="5195454" cy="36140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spTree>
    <p:extLst>
      <p:ext uri="{BB962C8B-B14F-4D97-AF65-F5344CB8AC3E}">
        <p14:creationId xmlns:p14="http://schemas.microsoft.com/office/powerpoint/2010/main" val="2370259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Imagen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10077"/>
            <a:ext cx="8715015" cy="130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Imagen 1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6767310"/>
            <a:ext cx="8715015" cy="129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Imagen 1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06855" y="6216865"/>
            <a:ext cx="2054233" cy="50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CuadroTexto 39"/>
          <p:cNvSpPr txBox="1"/>
          <p:nvPr/>
        </p:nvSpPr>
        <p:spPr>
          <a:xfrm>
            <a:off x="150695" y="6467346"/>
            <a:ext cx="6755918" cy="307777"/>
          </a:xfrm>
          <a:prstGeom prst="rect">
            <a:avLst/>
          </a:prstGeom>
          <a:noFill/>
        </p:spPr>
        <p:txBody>
          <a:bodyPr wrap="square" rtlCol="0">
            <a:spAutoFit/>
          </a:bodyPr>
          <a:lstStyle/>
          <a:p>
            <a:r>
              <a:rPr lang="es-CO" sz="1400" b="1" dirty="0" smtClean="0">
                <a:solidFill>
                  <a:schemeClr val="tx2"/>
                </a:solidFill>
              </a:rPr>
              <a:t>INFORMACIÓN CON CORTE 30 DE </a:t>
            </a:r>
            <a:r>
              <a:rPr lang="es-CO" sz="1400" b="1" dirty="0" smtClean="0">
                <a:solidFill>
                  <a:schemeClr val="tx2"/>
                </a:solidFill>
              </a:rPr>
              <a:t>JUNIO </a:t>
            </a:r>
            <a:r>
              <a:rPr lang="es-CO" sz="1400" b="1" dirty="0" smtClean="0">
                <a:solidFill>
                  <a:schemeClr val="tx2"/>
                </a:solidFill>
              </a:rPr>
              <a:t>DE 2019</a:t>
            </a:r>
            <a:endParaRPr lang="es-CO" sz="1400" b="1" dirty="0">
              <a:solidFill>
                <a:schemeClr val="tx2"/>
              </a:solidFill>
            </a:endParaRPr>
          </a:p>
        </p:txBody>
      </p:sp>
      <p:graphicFrame>
        <p:nvGraphicFramePr>
          <p:cNvPr id="2" name="Tabla 1"/>
          <p:cNvGraphicFramePr>
            <a:graphicFrameLocks noGrp="1"/>
          </p:cNvGraphicFramePr>
          <p:nvPr>
            <p:extLst>
              <p:ext uri="{D42A27DB-BD31-4B8C-83A1-F6EECF244321}">
                <p14:modId xmlns:p14="http://schemas.microsoft.com/office/powerpoint/2010/main" val="1888902753"/>
              </p:ext>
            </p:extLst>
          </p:nvPr>
        </p:nvGraphicFramePr>
        <p:xfrm>
          <a:off x="797516" y="1623645"/>
          <a:ext cx="7858126" cy="4344858"/>
        </p:xfrm>
        <a:graphic>
          <a:graphicData uri="http://schemas.openxmlformats.org/drawingml/2006/table">
            <a:tbl>
              <a:tblPr firstRow="1" firstCol="1" bandRow="1">
                <a:tableStyleId>{3B4B98B0-60AC-42C2-AFA5-B58CD77FA1E5}</a:tableStyleId>
              </a:tblPr>
              <a:tblGrid>
                <a:gridCol w="3753702">
                  <a:extLst>
                    <a:ext uri="{9D8B030D-6E8A-4147-A177-3AD203B41FA5}">
                      <a16:colId xmlns:a16="http://schemas.microsoft.com/office/drawing/2014/main" xmlns="" val="20000"/>
                    </a:ext>
                  </a:extLst>
                </a:gridCol>
                <a:gridCol w="4104424">
                  <a:extLst>
                    <a:ext uri="{9D8B030D-6E8A-4147-A177-3AD203B41FA5}">
                      <a16:colId xmlns:a16="http://schemas.microsoft.com/office/drawing/2014/main" xmlns="" val="20001"/>
                    </a:ext>
                  </a:extLst>
                </a:gridCol>
              </a:tblGrid>
              <a:tr h="404778">
                <a:tc>
                  <a:txBody>
                    <a:bodyPr/>
                    <a:lstStyle/>
                    <a:p>
                      <a:pPr algn="ctr">
                        <a:lnSpc>
                          <a:spcPct val="115000"/>
                        </a:lnSpc>
                        <a:spcAft>
                          <a:spcPts val="0"/>
                        </a:spcAft>
                      </a:pPr>
                      <a:r>
                        <a:rPr lang="es-CO" sz="1600" dirty="0">
                          <a:effectLst/>
                          <a:latin typeface="+mn-lt"/>
                        </a:rPr>
                        <a:t>Asunto</a:t>
                      </a:r>
                      <a:endParaRPr lang="es-CO" sz="1800" dirty="0">
                        <a:solidFill>
                          <a:schemeClr val="bg1"/>
                        </a:solidFill>
                        <a:effectLst/>
                        <a:latin typeface="+mn-lt"/>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0"/>
                        </a:spcAft>
                      </a:pPr>
                      <a:r>
                        <a:rPr lang="es-CO" sz="1600" dirty="0">
                          <a:effectLst/>
                          <a:latin typeface="+mn-lt"/>
                        </a:rPr>
                        <a:t>Norma que otorga competencia​</a:t>
                      </a:r>
                      <a:endParaRPr lang="es-CO" sz="1800" dirty="0">
                        <a:solidFill>
                          <a:schemeClr val="bg1"/>
                        </a:solidFill>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0"/>
                  </a:ext>
                </a:extLst>
              </a:tr>
              <a:tr h="361486">
                <a:tc>
                  <a:txBody>
                    <a:bodyPr/>
                    <a:lstStyle/>
                    <a:p>
                      <a:pPr marL="0" algn="l" defTabSz="914400" rtl="0" eaLnBrk="1" latinLnBrk="0" hangingPunct="1">
                        <a:lnSpc>
                          <a:spcPct val="115000"/>
                        </a:lnSpc>
                        <a:spcAft>
                          <a:spcPts val="750"/>
                        </a:spcAft>
                      </a:pPr>
                      <a:r>
                        <a:rPr lang="es-CO" sz="1200" b="0" kern="1200" dirty="0">
                          <a:effectLst/>
                          <a:latin typeface="+mn-lt"/>
                        </a:rPr>
                        <a:t>​Abuso del derecho de voto</a:t>
                      </a:r>
                      <a:endParaRPr lang="es-CO" sz="1200" b="0" kern="1200" dirty="0">
                        <a:solidFill>
                          <a:srgbClr val="333333"/>
                        </a:solidFill>
                        <a:effectLst/>
                        <a:latin typeface="+mn-lt"/>
                        <a:ea typeface="Times New Roman" panose="02020603050405020304" pitchFamily="18" charset="0"/>
                        <a:cs typeface="Calibri" panose="020F0502020204030204" pitchFamily="34" charset="0"/>
                      </a:endParaRPr>
                    </a:p>
                  </a:txBody>
                  <a:tcPr marL="0" marR="0" marT="0" marB="0" anchor="ctr"/>
                </a:tc>
                <a:tc>
                  <a:txBody>
                    <a:bodyPr/>
                    <a:lstStyle/>
                    <a:p>
                      <a:pPr algn="ctr">
                        <a:lnSpc>
                          <a:spcPct val="115000"/>
                        </a:lnSpc>
                        <a:spcAft>
                          <a:spcPts val="750"/>
                        </a:spcAft>
                      </a:pPr>
                      <a:r>
                        <a:rPr lang="es-CO" sz="1200" dirty="0">
                          <a:effectLst/>
                          <a:latin typeface="+mn-lt"/>
                        </a:rPr>
                        <a:t>​Artículo 24, numeral 5°, literal E, del Código General del Proceso </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1"/>
                  </a:ext>
                </a:extLst>
              </a:tr>
              <a:tr h="382316">
                <a:tc>
                  <a:txBody>
                    <a:bodyPr/>
                    <a:lstStyle/>
                    <a:p>
                      <a:pPr>
                        <a:lnSpc>
                          <a:spcPct val="115000"/>
                        </a:lnSpc>
                        <a:spcAft>
                          <a:spcPts val="750"/>
                        </a:spcAft>
                      </a:pPr>
                      <a:r>
                        <a:rPr lang="es-CO" sz="1200" b="0" kern="1200" dirty="0">
                          <a:effectLst/>
                          <a:latin typeface="+mn-lt"/>
                        </a:rPr>
                        <a:t>​​Responsabilidad de administradores</a:t>
                      </a:r>
                      <a:endParaRPr lang="es-CO" sz="1400" b="0" dirty="0">
                        <a:effectLs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Aft>
                          <a:spcPts val="750"/>
                        </a:spcAft>
                      </a:pPr>
                      <a:r>
                        <a:rPr lang="es-CO" sz="1200" dirty="0">
                          <a:effectLst/>
                          <a:latin typeface="+mn-lt"/>
                        </a:rPr>
                        <a:t>​​Artículo 24, numeral 5°, literal B, del Código General del Proceso </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2"/>
                  </a:ext>
                </a:extLst>
              </a:tr>
              <a:tr h="382316">
                <a:tc>
                  <a:txBody>
                    <a:bodyPr/>
                    <a:lstStyle/>
                    <a:p>
                      <a:pPr>
                        <a:lnSpc>
                          <a:spcPct val="115000"/>
                        </a:lnSpc>
                        <a:spcAft>
                          <a:spcPts val="750"/>
                        </a:spcAft>
                      </a:pPr>
                      <a:r>
                        <a:rPr lang="es-CO" sz="1200" b="0" kern="1200" dirty="0">
                          <a:effectLst/>
                          <a:latin typeface="+mn-lt"/>
                        </a:rPr>
                        <a:t>​​Resolución de conflictos societarios</a:t>
                      </a:r>
                      <a:endParaRPr lang="es-CO" sz="1400" b="0" dirty="0">
                        <a:effectLs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Aft>
                          <a:spcPts val="750"/>
                        </a:spcAft>
                      </a:pPr>
                      <a:r>
                        <a:rPr lang="es-CO" sz="1200" dirty="0">
                          <a:effectLst/>
                          <a:latin typeface="+mn-lt"/>
                        </a:rPr>
                        <a:t>​​​Artículo 24, numeral 5°, literal B, del Código General del Proceso </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3"/>
                  </a:ext>
                </a:extLst>
              </a:tr>
              <a:tr h="307207">
                <a:tc>
                  <a:txBody>
                    <a:bodyPr/>
                    <a:lstStyle/>
                    <a:p>
                      <a:pPr>
                        <a:lnSpc>
                          <a:spcPct val="115000"/>
                        </a:lnSpc>
                        <a:spcAft>
                          <a:spcPts val="750"/>
                        </a:spcAft>
                      </a:pPr>
                      <a:r>
                        <a:rPr lang="es-CO" sz="1200" b="0" kern="1200" dirty="0">
                          <a:effectLst/>
                          <a:latin typeface="+mn-lt"/>
                        </a:rPr>
                        <a:t>​​Desestimación de la personalidad jurídica</a:t>
                      </a:r>
                      <a:endParaRPr lang="es-CO" sz="1400" b="0" dirty="0">
                        <a:effectLs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Aft>
                          <a:spcPts val="750"/>
                        </a:spcAft>
                      </a:pPr>
                      <a:r>
                        <a:rPr lang="es-CO" sz="1200" dirty="0">
                          <a:effectLst/>
                          <a:latin typeface="+mn-lt"/>
                        </a:rPr>
                        <a:t>​​Artículo 24, numeral 5°, literal D, del Código General del Proceso </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4"/>
                  </a:ext>
                </a:extLst>
              </a:tr>
              <a:tr h="310151">
                <a:tc>
                  <a:txBody>
                    <a:bodyPr/>
                    <a:lstStyle/>
                    <a:p>
                      <a:pPr>
                        <a:lnSpc>
                          <a:spcPct val="115000"/>
                        </a:lnSpc>
                        <a:spcAft>
                          <a:spcPts val="750"/>
                        </a:spcAft>
                      </a:pPr>
                      <a:r>
                        <a:rPr lang="es-CO" sz="1200" b="0" kern="1200" dirty="0">
                          <a:effectLst/>
                          <a:latin typeface="+mn-lt"/>
                        </a:rPr>
                        <a:t>​Designación de peritos</a:t>
                      </a:r>
                      <a:endParaRPr lang="es-CO" sz="1400" b="0" dirty="0">
                        <a:effectLs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Aft>
                          <a:spcPts val="750"/>
                        </a:spcAft>
                      </a:pPr>
                      <a:r>
                        <a:rPr lang="es-CO" sz="1200" dirty="0">
                          <a:effectLst/>
                          <a:latin typeface="+mn-lt"/>
                        </a:rPr>
                        <a:t>​​Artículo 136 de la Ley 446 de 1998 </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5"/>
                  </a:ext>
                </a:extLst>
              </a:tr>
              <a:tr h="384464">
                <a:tc>
                  <a:txBody>
                    <a:bodyPr/>
                    <a:lstStyle/>
                    <a:p>
                      <a:pPr>
                        <a:lnSpc>
                          <a:spcPct val="115000"/>
                        </a:lnSpc>
                        <a:spcAft>
                          <a:spcPts val="750"/>
                        </a:spcAft>
                      </a:pPr>
                      <a:r>
                        <a:rPr lang="es-CO" sz="1200" b="0" kern="1200" dirty="0" smtClean="0">
                          <a:effectLst/>
                          <a:latin typeface="+mn-lt"/>
                        </a:rPr>
                        <a:t>Discrepancias sobre el acaecimiento de causales de disolución</a:t>
                      </a:r>
                      <a:endParaRPr lang="es-CO" sz="1200" b="0" kern="1200" dirty="0">
                        <a:solidFill>
                          <a:schemeClr val="tx1"/>
                        </a:solidFill>
                        <a:effectLst/>
                        <a:latin typeface="+mn-lt"/>
                        <a:ea typeface="Times New Roman" panose="02020603050405020304" pitchFamily="18" charset="0"/>
                        <a:cs typeface="Calibri" panose="020F0502020204030204" pitchFamily="34" charset="0"/>
                      </a:endParaRPr>
                    </a:p>
                  </a:txBody>
                  <a:tcPr marL="9525" marR="9525" marT="9525" marB="0" anchor="ctr"/>
                </a:tc>
                <a:tc>
                  <a:txBody>
                    <a:bodyPr/>
                    <a:lstStyle/>
                    <a:p>
                      <a:pPr algn="ctr">
                        <a:lnSpc>
                          <a:spcPct val="115000"/>
                        </a:lnSpc>
                        <a:spcAft>
                          <a:spcPts val="750"/>
                        </a:spcAft>
                      </a:pPr>
                      <a:r>
                        <a:rPr lang="es-CO" sz="1200" dirty="0">
                          <a:effectLst/>
                          <a:latin typeface="+mn-lt"/>
                        </a:rPr>
                        <a:t>​​Artículo 138 de la Ley 446 de 1998 </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6"/>
                  </a:ext>
                </a:extLst>
              </a:tr>
              <a:tr h="382316">
                <a:tc>
                  <a:txBody>
                    <a:bodyPr/>
                    <a:lstStyle/>
                    <a:p>
                      <a:pPr>
                        <a:lnSpc>
                          <a:spcPct val="115000"/>
                        </a:lnSpc>
                        <a:spcAft>
                          <a:spcPts val="750"/>
                        </a:spcAft>
                      </a:pPr>
                      <a:r>
                        <a:rPr lang="es-CO" sz="1200" b="0" kern="1200" dirty="0">
                          <a:effectLst/>
                          <a:latin typeface="+mn-lt"/>
                        </a:rPr>
                        <a:t>​​Ejecución específica de acuerdos de accionistas</a:t>
                      </a:r>
                      <a:endParaRPr lang="es-CO" sz="1400" b="0" dirty="0">
                        <a:effectLs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Aft>
                          <a:spcPts val="750"/>
                        </a:spcAft>
                      </a:pPr>
                      <a:r>
                        <a:rPr lang="es-CO" sz="1200" dirty="0">
                          <a:effectLst/>
                          <a:latin typeface="+mn-lt"/>
                        </a:rPr>
                        <a:t>​​​Artículo 24, numeral 5°, literal A, del Código General del Proceso </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7"/>
                  </a:ext>
                </a:extLst>
              </a:tr>
              <a:tr h="382316">
                <a:tc>
                  <a:txBody>
                    <a:bodyPr/>
                    <a:lstStyle/>
                    <a:p>
                      <a:pPr>
                        <a:lnSpc>
                          <a:spcPct val="115000"/>
                        </a:lnSpc>
                        <a:spcAft>
                          <a:spcPts val="750"/>
                        </a:spcAft>
                      </a:pPr>
                      <a:r>
                        <a:rPr lang="es-CO" sz="1200" b="0" kern="1200" dirty="0">
                          <a:effectLst/>
                          <a:latin typeface="+mn-lt"/>
                        </a:rPr>
                        <a:t>​​Impugnación de decisiones sociales</a:t>
                      </a:r>
                      <a:endParaRPr lang="es-CO" sz="1400" b="0" dirty="0">
                        <a:effectLs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Aft>
                          <a:spcPts val="750"/>
                        </a:spcAft>
                      </a:pPr>
                      <a:r>
                        <a:rPr lang="es-CO" sz="1200" dirty="0">
                          <a:effectLst/>
                          <a:latin typeface="+mn-lt"/>
                        </a:rPr>
                        <a:t>​​Artículo 24, numeral 5°, literal C, del Código General del Proceso </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8"/>
                  </a:ext>
                </a:extLst>
              </a:tr>
              <a:tr h="357586">
                <a:tc>
                  <a:txBody>
                    <a:bodyPr/>
                    <a:lstStyle/>
                    <a:p>
                      <a:pPr>
                        <a:lnSpc>
                          <a:spcPct val="115000"/>
                        </a:lnSpc>
                        <a:spcAft>
                          <a:spcPts val="750"/>
                        </a:spcAft>
                      </a:pPr>
                      <a:r>
                        <a:rPr lang="es-CO" sz="1200" b="0" kern="1200" dirty="0">
                          <a:effectLst/>
                          <a:latin typeface="+mn-lt"/>
                        </a:rPr>
                        <a:t>Reconocimiento de presupuestos de ineficacia</a:t>
                      </a:r>
                      <a:endParaRPr lang="es-CO" sz="1400" b="0" dirty="0">
                        <a:effectLs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Aft>
                          <a:spcPts val="750"/>
                        </a:spcAft>
                      </a:pPr>
                      <a:r>
                        <a:rPr lang="es-CO" sz="1200" dirty="0">
                          <a:effectLst/>
                          <a:latin typeface="+mn-lt"/>
                        </a:rPr>
                        <a:t>​​Artículos 133 de la Ley 446 de 1998 y 43 de la Ley 1429 de 2010</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9"/>
                  </a:ext>
                </a:extLst>
              </a:tr>
              <a:tr h="276783">
                <a:tc>
                  <a:txBody>
                    <a:bodyPr/>
                    <a:lstStyle/>
                    <a:p>
                      <a:pPr>
                        <a:lnSpc>
                          <a:spcPct val="115000"/>
                        </a:lnSpc>
                        <a:spcAft>
                          <a:spcPts val="750"/>
                        </a:spcAft>
                      </a:pPr>
                      <a:r>
                        <a:rPr lang="es-CO" sz="1200" b="0" kern="1200" dirty="0">
                          <a:effectLst/>
                          <a:latin typeface="+mn-lt"/>
                        </a:rPr>
                        <a:t>​​Responsabilidad de socios y liquidadores</a:t>
                      </a:r>
                      <a:endParaRPr lang="es-CO" sz="1400" b="0" dirty="0">
                        <a:effectLs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Aft>
                          <a:spcPts val="750"/>
                        </a:spcAft>
                      </a:pPr>
                      <a:r>
                        <a:rPr lang="es-CO" sz="1200" dirty="0">
                          <a:effectLst/>
                          <a:latin typeface="+mn-lt"/>
                        </a:rPr>
                        <a:t>​​Artículo 28 de la Ley 1429 de 2010 </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10"/>
                  </a:ext>
                </a:extLst>
              </a:tr>
              <a:tr h="367454">
                <a:tc>
                  <a:txBody>
                    <a:bodyPr/>
                    <a:lstStyle/>
                    <a:p>
                      <a:pPr>
                        <a:lnSpc>
                          <a:spcPct val="115000"/>
                        </a:lnSpc>
                        <a:spcAft>
                          <a:spcPts val="750"/>
                        </a:spcAft>
                      </a:pPr>
                      <a:r>
                        <a:rPr lang="es-CO" sz="1200" b="0" kern="1200" dirty="0">
                          <a:effectLst/>
                          <a:latin typeface="+mn-lt"/>
                        </a:rPr>
                        <a:t>​​Oposición a la reactivación</a:t>
                      </a:r>
                      <a:endParaRPr lang="es-CO" sz="1400" b="0" dirty="0">
                        <a:effectLs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Aft>
                          <a:spcPts val="750"/>
                        </a:spcAft>
                      </a:pPr>
                      <a:r>
                        <a:rPr lang="es-CO" sz="1200" dirty="0">
                          <a:effectLst/>
                          <a:latin typeface="+mn-lt"/>
                        </a:rPr>
                        <a:t>​​Artículo 29 de la Ley 1429 de 2010 </a:t>
                      </a:r>
                      <a:endParaRPr lang="es-CO" sz="1400" dirty="0">
                        <a:effectLst/>
                        <a:latin typeface="+mn-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11"/>
                  </a:ext>
                </a:extLst>
              </a:tr>
            </a:tbl>
          </a:graphicData>
        </a:graphic>
      </p:graphicFrame>
      <p:sp>
        <p:nvSpPr>
          <p:cNvPr id="25" name="CuadroTexto 24"/>
          <p:cNvSpPr txBox="1"/>
          <p:nvPr/>
        </p:nvSpPr>
        <p:spPr>
          <a:xfrm>
            <a:off x="679095" y="729282"/>
            <a:ext cx="8250413" cy="954107"/>
          </a:xfrm>
          <a:prstGeom prst="rect">
            <a:avLst/>
          </a:prstGeom>
          <a:noFill/>
        </p:spPr>
        <p:txBody>
          <a:bodyPr wrap="square" rtlCol="0">
            <a:spAutoFit/>
          </a:bodyPr>
          <a:lstStyle>
            <a:defPPr>
              <a:defRPr lang="es-CO"/>
            </a:defPPr>
            <a:lvl1pPr algn="ctr">
              <a:defRPr sz="2800" b="1">
                <a:solidFill>
                  <a:schemeClr val="accent5">
                    <a:lumMod val="75000"/>
                  </a:schemeClr>
                </a:solidFill>
              </a:defRPr>
            </a:lvl1pPr>
          </a:lstStyle>
          <a:p>
            <a:r>
              <a:rPr lang="es-CO" dirty="0" smtClean="0"/>
              <a:t>Competencias Jurisdiccionales de la Superintendencia de Sociedades en materia Societaria</a:t>
            </a:r>
            <a:endParaRPr lang="es-CO" dirty="0"/>
          </a:p>
        </p:txBody>
      </p:sp>
    </p:spTree>
    <p:extLst>
      <p:ext uri="{BB962C8B-B14F-4D97-AF65-F5344CB8AC3E}">
        <p14:creationId xmlns:p14="http://schemas.microsoft.com/office/powerpoint/2010/main" val="2247225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Imagen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10077"/>
            <a:ext cx="8715015" cy="130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Imagen 1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6767310"/>
            <a:ext cx="8715015" cy="129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Imagen 1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06855" y="6216865"/>
            <a:ext cx="2054233" cy="50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CuadroTexto 39"/>
          <p:cNvSpPr txBox="1"/>
          <p:nvPr/>
        </p:nvSpPr>
        <p:spPr>
          <a:xfrm>
            <a:off x="150695" y="6467346"/>
            <a:ext cx="6755918" cy="307777"/>
          </a:xfrm>
          <a:prstGeom prst="rect">
            <a:avLst/>
          </a:prstGeom>
          <a:noFill/>
        </p:spPr>
        <p:txBody>
          <a:bodyPr wrap="square" rtlCol="0">
            <a:spAutoFit/>
          </a:bodyPr>
          <a:lstStyle/>
          <a:p>
            <a:r>
              <a:rPr lang="es-CO" sz="1400" b="1" dirty="0" smtClean="0">
                <a:solidFill>
                  <a:schemeClr val="tx2"/>
                </a:solidFill>
              </a:rPr>
              <a:t>INFORMACIÓN CON CORTE 30 DE </a:t>
            </a:r>
            <a:r>
              <a:rPr lang="es-CO" sz="1400" b="1" dirty="0" smtClean="0">
                <a:solidFill>
                  <a:schemeClr val="tx2"/>
                </a:solidFill>
              </a:rPr>
              <a:t>JUNIO </a:t>
            </a:r>
            <a:r>
              <a:rPr lang="es-CO" sz="1400" b="1" dirty="0" smtClean="0">
                <a:solidFill>
                  <a:schemeClr val="tx2"/>
                </a:solidFill>
              </a:rPr>
              <a:t>DE 2019</a:t>
            </a:r>
            <a:endParaRPr lang="es-CO" sz="1400" b="1" dirty="0">
              <a:solidFill>
                <a:schemeClr val="tx2"/>
              </a:solidFill>
            </a:endParaRPr>
          </a:p>
        </p:txBody>
      </p:sp>
      <p:sp>
        <p:nvSpPr>
          <p:cNvPr id="25" name="CuadroTexto 24"/>
          <p:cNvSpPr txBox="1"/>
          <p:nvPr/>
        </p:nvSpPr>
        <p:spPr>
          <a:xfrm>
            <a:off x="214493" y="811458"/>
            <a:ext cx="8250413" cy="523220"/>
          </a:xfrm>
          <a:prstGeom prst="rect">
            <a:avLst/>
          </a:prstGeom>
          <a:noFill/>
        </p:spPr>
        <p:txBody>
          <a:bodyPr wrap="square" rtlCol="0">
            <a:spAutoFit/>
          </a:bodyPr>
          <a:lstStyle>
            <a:defPPr>
              <a:defRPr lang="es-CO"/>
            </a:defPPr>
            <a:lvl1pPr algn="ctr">
              <a:defRPr sz="2800" b="1">
                <a:solidFill>
                  <a:schemeClr val="accent5">
                    <a:lumMod val="75000"/>
                  </a:schemeClr>
                </a:solidFill>
              </a:defRPr>
            </a:lvl1pPr>
          </a:lstStyle>
          <a:p>
            <a:r>
              <a:rPr lang="es-CO" dirty="0" smtClean="0"/>
              <a:t>Metodología</a:t>
            </a:r>
            <a:endParaRPr lang="es-CO" dirty="0"/>
          </a:p>
        </p:txBody>
      </p:sp>
      <p:sp>
        <p:nvSpPr>
          <p:cNvPr id="3" name="Rectángulo 2"/>
          <p:cNvSpPr/>
          <p:nvPr/>
        </p:nvSpPr>
        <p:spPr>
          <a:xfrm>
            <a:off x="320287" y="1693445"/>
            <a:ext cx="8503426" cy="3770006"/>
          </a:xfrm>
          <a:prstGeom prst="rect">
            <a:avLst/>
          </a:prstGeom>
        </p:spPr>
        <p:txBody>
          <a:bodyPr wrap="square">
            <a:spAutoFit/>
          </a:bodyPr>
          <a:lstStyle/>
          <a:p>
            <a:pPr marL="342900" indent="-342900" algn="just">
              <a:lnSpc>
                <a:spcPct val="115000"/>
              </a:lnSpc>
              <a:spcAft>
                <a:spcPts val="1000"/>
              </a:spcAft>
              <a:buFont typeface="Wingdings" panose="05000000000000000000" pitchFamily="2" charset="2"/>
              <a:buChar char="q"/>
            </a:pPr>
            <a:r>
              <a:rPr lang="es-ES" sz="2000" dirty="0" smtClean="0">
                <a:latin typeface="Calibri" panose="020F0502020204030204" pitchFamily="34" charset="0"/>
                <a:ea typeface="Calibri" panose="020F0502020204030204" pitchFamily="34" charset="0"/>
                <a:cs typeface="Times New Roman" panose="02020603050405020304" pitchFamily="18" charset="0"/>
              </a:rPr>
              <a:t>Del aplicativo postal se extrajeron, para cada año, </a:t>
            </a:r>
            <a:r>
              <a:rPr lang="es-ES" sz="2000" dirty="0">
                <a:latin typeface="Calibri" panose="020F0502020204030204" pitchFamily="34" charset="0"/>
                <a:ea typeface="Calibri" panose="020F0502020204030204" pitchFamily="34" charset="0"/>
                <a:cs typeface="Times New Roman" panose="02020603050405020304" pitchFamily="18" charset="0"/>
              </a:rPr>
              <a:t>las sentencias </a:t>
            </a:r>
            <a:r>
              <a:rPr lang="es-ES" sz="2000" dirty="0" smtClean="0">
                <a:latin typeface="Calibri" panose="020F0502020204030204" pitchFamily="34" charset="0"/>
                <a:ea typeface="Calibri" panose="020F0502020204030204" pitchFamily="34" charset="0"/>
                <a:cs typeface="Times New Roman" panose="02020603050405020304" pitchFamily="18" charset="0"/>
              </a:rPr>
              <a:t>proferidas por cada tipo documental</a:t>
            </a:r>
          </a:p>
          <a:p>
            <a:pPr marL="342900" indent="-342900" algn="just">
              <a:lnSpc>
                <a:spcPct val="115000"/>
              </a:lnSpc>
              <a:spcAft>
                <a:spcPts val="1000"/>
              </a:spcAft>
              <a:buFont typeface="Wingdings" panose="05000000000000000000" pitchFamily="2" charset="2"/>
              <a:buChar char="q"/>
            </a:pPr>
            <a:r>
              <a:rPr lang="es-ES" sz="2000" dirty="0" smtClean="0">
                <a:effectLst/>
                <a:latin typeface="Calibri" panose="020F0502020204030204" pitchFamily="34" charset="0"/>
                <a:ea typeface="Calibri" panose="020F0502020204030204" pitchFamily="34" charset="0"/>
                <a:cs typeface="Times New Roman" panose="02020603050405020304" pitchFamily="18" charset="0"/>
              </a:rPr>
              <a:t>Las radicaciones de nuevas demandas se cuentan a partir de los datos contenidos en el expediente digital</a:t>
            </a:r>
          </a:p>
          <a:p>
            <a:pPr marL="342900" indent="-342900" algn="just">
              <a:lnSpc>
                <a:spcPct val="115000"/>
              </a:lnSpc>
              <a:spcAft>
                <a:spcPts val="1000"/>
              </a:spcAft>
              <a:buFont typeface="Wingdings" panose="05000000000000000000" pitchFamily="2" charset="2"/>
              <a:buChar char="q"/>
            </a:pPr>
            <a:r>
              <a:rPr lang="es-ES" sz="2000" dirty="0" smtClean="0">
                <a:latin typeface="Calibri" panose="020F0502020204030204" pitchFamily="34" charset="0"/>
                <a:ea typeface="Calibri" panose="020F0502020204030204" pitchFamily="34" charset="0"/>
                <a:cs typeface="Times New Roman" panose="02020603050405020304" pitchFamily="18" charset="0"/>
              </a:rPr>
              <a:t>Las terminaciones anticipadas se cuentan comparando los resultados de expediente digital con el aplicativo postal</a:t>
            </a:r>
          </a:p>
          <a:p>
            <a:pPr marL="342900" indent="-342900" algn="just">
              <a:lnSpc>
                <a:spcPct val="115000"/>
              </a:lnSpc>
              <a:spcAft>
                <a:spcPts val="1000"/>
              </a:spcAft>
              <a:buFont typeface="Wingdings" panose="05000000000000000000" pitchFamily="2" charset="2"/>
              <a:buChar char="q"/>
            </a:pPr>
            <a:r>
              <a:rPr lang="es-ES" sz="2000" dirty="0" smtClean="0">
                <a:latin typeface="Calibri" panose="020F0502020204030204" pitchFamily="34" charset="0"/>
                <a:ea typeface="Calibri" panose="020F0502020204030204" pitchFamily="34" charset="0"/>
                <a:cs typeface="Times New Roman" panose="02020603050405020304" pitchFamily="18" charset="0"/>
              </a:rPr>
              <a:t>La duración del proceso se expresa en meses calendario, descontando las suspensiones y excluyendo los rechazos </a:t>
            </a:r>
          </a:p>
          <a:p>
            <a:pPr algn="just">
              <a:lnSpc>
                <a:spcPct val="115000"/>
              </a:lnSpc>
              <a:spcAft>
                <a:spcPts val="1000"/>
              </a:spcAft>
            </a:pPr>
            <a:endParaRPr lang="es-C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4690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Imagen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10077"/>
            <a:ext cx="8715015" cy="130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Imagen 1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6767310"/>
            <a:ext cx="8715015" cy="129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Imagen 1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06855" y="6216865"/>
            <a:ext cx="2054233" cy="50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CuadroTexto 39"/>
          <p:cNvSpPr txBox="1"/>
          <p:nvPr/>
        </p:nvSpPr>
        <p:spPr>
          <a:xfrm>
            <a:off x="150695" y="6467346"/>
            <a:ext cx="6755918" cy="307777"/>
          </a:xfrm>
          <a:prstGeom prst="rect">
            <a:avLst/>
          </a:prstGeom>
          <a:noFill/>
        </p:spPr>
        <p:txBody>
          <a:bodyPr wrap="square" rtlCol="0">
            <a:spAutoFit/>
          </a:bodyPr>
          <a:lstStyle/>
          <a:p>
            <a:r>
              <a:rPr lang="es-CO" sz="1400" b="1" dirty="0" smtClean="0">
                <a:solidFill>
                  <a:schemeClr val="tx2"/>
                </a:solidFill>
              </a:rPr>
              <a:t>INFORMACIÓN CON CORTE 30 DE JUNIO DE 2019</a:t>
            </a:r>
            <a:endParaRPr lang="es-CO" sz="1400" b="1" dirty="0">
              <a:solidFill>
                <a:schemeClr val="tx2"/>
              </a:solidFill>
            </a:endParaRPr>
          </a:p>
        </p:txBody>
      </p:sp>
      <p:sp>
        <p:nvSpPr>
          <p:cNvPr id="3" name="CuadroTexto 2"/>
          <p:cNvSpPr txBox="1"/>
          <p:nvPr/>
        </p:nvSpPr>
        <p:spPr>
          <a:xfrm>
            <a:off x="996597" y="441039"/>
            <a:ext cx="7150805" cy="892552"/>
          </a:xfrm>
          <a:prstGeom prst="rect">
            <a:avLst/>
          </a:prstGeom>
          <a:noFill/>
        </p:spPr>
        <p:txBody>
          <a:bodyPr wrap="square" rtlCol="0">
            <a:spAutoFit/>
          </a:bodyPr>
          <a:lstStyle>
            <a:defPPr>
              <a:defRPr lang="es-CO"/>
            </a:defPPr>
            <a:lvl1pPr algn="ctr">
              <a:defRPr sz="2800" b="1">
                <a:solidFill>
                  <a:schemeClr val="accent5">
                    <a:lumMod val="75000"/>
                  </a:schemeClr>
                </a:solidFill>
              </a:defRPr>
            </a:lvl1pPr>
          </a:lstStyle>
          <a:p>
            <a:r>
              <a:rPr lang="es-CO" sz="3200" dirty="0" smtClean="0"/>
              <a:t>Histórico de Demandas Recibidas</a:t>
            </a:r>
            <a:endParaRPr lang="es-CO" sz="3200" dirty="0"/>
          </a:p>
          <a:p>
            <a:r>
              <a:rPr lang="es-CO" sz="2000" b="0" dirty="0" err="1"/>
              <a:t>Delegatura</a:t>
            </a:r>
            <a:r>
              <a:rPr lang="es-CO" sz="2000" b="0" dirty="0"/>
              <a:t> para </a:t>
            </a:r>
            <a:r>
              <a:rPr lang="es-CO" sz="2000" b="0" dirty="0" smtClean="0"/>
              <a:t>Procedimientos Mercantiles </a:t>
            </a:r>
            <a:endParaRPr lang="es-CO" sz="2000" b="0" dirty="0"/>
          </a:p>
        </p:txBody>
      </p:sp>
      <p:graphicFrame>
        <p:nvGraphicFramePr>
          <p:cNvPr id="9" name="Gráfico 8"/>
          <p:cNvGraphicFramePr>
            <a:graphicFrameLocks noGrp="1"/>
          </p:cNvGraphicFramePr>
          <p:nvPr>
            <p:extLst>
              <p:ext uri="{D42A27DB-BD31-4B8C-83A1-F6EECF244321}">
                <p14:modId xmlns:p14="http://schemas.microsoft.com/office/powerpoint/2010/main" val="2852104723"/>
              </p:ext>
            </p:extLst>
          </p:nvPr>
        </p:nvGraphicFramePr>
        <p:xfrm>
          <a:off x="103964" y="1157185"/>
          <a:ext cx="8825544" cy="488327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66096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Imagen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10077"/>
            <a:ext cx="8715015" cy="130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Imagen 1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6767310"/>
            <a:ext cx="8715015" cy="129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Imagen 1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06855" y="6216865"/>
            <a:ext cx="2054233" cy="50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CuadroTexto 39"/>
          <p:cNvSpPr txBox="1"/>
          <p:nvPr/>
        </p:nvSpPr>
        <p:spPr>
          <a:xfrm>
            <a:off x="150695" y="6467346"/>
            <a:ext cx="6755918" cy="307777"/>
          </a:xfrm>
          <a:prstGeom prst="rect">
            <a:avLst/>
          </a:prstGeom>
          <a:noFill/>
        </p:spPr>
        <p:txBody>
          <a:bodyPr wrap="square" rtlCol="0">
            <a:spAutoFit/>
          </a:bodyPr>
          <a:lstStyle/>
          <a:p>
            <a:r>
              <a:rPr lang="es-CO" sz="1400" b="1" dirty="0" smtClean="0">
                <a:solidFill>
                  <a:schemeClr val="tx2"/>
                </a:solidFill>
              </a:rPr>
              <a:t>INFORMACIÓN CON CORTE 30 DE JUNIO DE 2019</a:t>
            </a:r>
            <a:endParaRPr lang="es-CO" sz="1400" b="1" dirty="0">
              <a:solidFill>
                <a:schemeClr val="tx2"/>
              </a:solidFill>
            </a:endParaRPr>
          </a:p>
        </p:txBody>
      </p:sp>
      <p:sp>
        <p:nvSpPr>
          <p:cNvPr id="3" name="CuadroTexto 2"/>
          <p:cNvSpPr txBox="1"/>
          <p:nvPr/>
        </p:nvSpPr>
        <p:spPr>
          <a:xfrm>
            <a:off x="996597" y="807363"/>
            <a:ext cx="7150805" cy="892552"/>
          </a:xfrm>
          <a:prstGeom prst="rect">
            <a:avLst/>
          </a:prstGeom>
          <a:noFill/>
        </p:spPr>
        <p:txBody>
          <a:bodyPr wrap="square" rtlCol="0">
            <a:spAutoFit/>
          </a:bodyPr>
          <a:lstStyle>
            <a:defPPr>
              <a:defRPr lang="es-CO"/>
            </a:defPPr>
            <a:lvl1pPr algn="ctr">
              <a:defRPr sz="2800" b="1">
                <a:solidFill>
                  <a:schemeClr val="accent5">
                    <a:lumMod val="75000"/>
                  </a:schemeClr>
                </a:solidFill>
              </a:defRPr>
            </a:lvl1pPr>
          </a:lstStyle>
          <a:p>
            <a:r>
              <a:rPr lang="es-CO" sz="3200" dirty="0" smtClean="0"/>
              <a:t>Histórico de Sentencias</a:t>
            </a:r>
            <a:endParaRPr lang="es-CO" sz="3200" dirty="0"/>
          </a:p>
          <a:p>
            <a:r>
              <a:rPr lang="es-CO" sz="2000" b="0" dirty="0" err="1"/>
              <a:t>Delegatura</a:t>
            </a:r>
            <a:r>
              <a:rPr lang="es-CO" sz="2000" b="0" dirty="0"/>
              <a:t> para </a:t>
            </a:r>
            <a:r>
              <a:rPr lang="es-CO" sz="2000" b="0" dirty="0" smtClean="0"/>
              <a:t>Procedimientos Mercantiles </a:t>
            </a:r>
            <a:endParaRPr lang="es-CO" sz="2000" b="0" dirty="0"/>
          </a:p>
        </p:txBody>
      </p:sp>
      <p:graphicFrame>
        <p:nvGraphicFramePr>
          <p:cNvPr id="8" name="Gráfico 7"/>
          <p:cNvGraphicFramePr>
            <a:graphicFrameLocks/>
          </p:cNvGraphicFramePr>
          <p:nvPr>
            <p:extLst>
              <p:ext uri="{D42A27DB-BD31-4B8C-83A1-F6EECF244321}">
                <p14:modId xmlns:p14="http://schemas.microsoft.com/office/powerpoint/2010/main" val="2180184261"/>
              </p:ext>
            </p:extLst>
          </p:nvPr>
        </p:nvGraphicFramePr>
        <p:xfrm>
          <a:off x="561108" y="1699915"/>
          <a:ext cx="7907482" cy="4254076"/>
        </p:xfrm>
        <a:graphic>
          <a:graphicData uri="http://schemas.openxmlformats.org/drawingml/2006/chart">
            <c:chart xmlns:c="http://schemas.openxmlformats.org/drawingml/2006/chart" xmlns:r="http://schemas.openxmlformats.org/officeDocument/2006/relationships" r:id="rId5"/>
          </a:graphicData>
        </a:graphic>
      </p:graphicFrame>
      <p:sp>
        <p:nvSpPr>
          <p:cNvPr id="2" name="Rectángulo 1"/>
          <p:cNvSpPr/>
          <p:nvPr/>
        </p:nvSpPr>
        <p:spPr>
          <a:xfrm>
            <a:off x="150695" y="5970998"/>
            <a:ext cx="5730566" cy="430887"/>
          </a:xfrm>
          <a:prstGeom prst="rect">
            <a:avLst/>
          </a:prstGeom>
        </p:spPr>
        <p:txBody>
          <a:bodyPr wrap="square">
            <a:spAutoFit/>
          </a:bodyPr>
          <a:lstStyle/>
          <a:p>
            <a:pPr>
              <a:spcAft>
                <a:spcPts val="0"/>
              </a:spcAft>
            </a:pPr>
            <a:r>
              <a:rPr lang="es-CO"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6"/>
              </a:rPr>
              <a:t>https://www.supersociedades.gov.co/delegatura_mercantiles/Normatividad/Paginas/Busqueda-Jurisprudencia-delegatura-procedimientos-mercantiles.aspx</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2492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áfico 8"/>
          <p:cNvGraphicFramePr>
            <a:graphicFrameLocks noGrp="1"/>
          </p:cNvGraphicFramePr>
          <p:nvPr>
            <p:extLst>
              <p:ext uri="{D42A27DB-BD31-4B8C-83A1-F6EECF244321}">
                <p14:modId xmlns:p14="http://schemas.microsoft.com/office/powerpoint/2010/main" val="967904891"/>
              </p:ext>
            </p:extLst>
          </p:nvPr>
        </p:nvGraphicFramePr>
        <p:xfrm>
          <a:off x="745411" y="807363"/>
          <a:ext cx="7629661" cy="4994545"/>
        </p:xfrm>
        <a:graphic>
          <a:graphicData uri="http://schemas.openxmlformats.org/drawingml/2006/chart">
            <c:chart xmlns:c="http://schemas.openxmlformats.org/drawingml/2006/chart" xmlns:r="http://schemas.openxmlformats.org/officeDocument/2006/relationships" r:id="rId3"/>
          </a:graphicData>
        </a:graphic>
      </p:graphicFrame>
      <p:pic>
        <p:nvPicPr>
          <p:cNvPr id="37" name="Imagen 1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4493" y="10077"/>
            <a:ext cx="8715015" cy="130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Imagen 1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4493" y="6767310"/>
            <a:ext cx="8715015" cy="129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Imagen 1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06855" y="6216865"/>
            <a:ext cx="2054233" cy="50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CuadroTexto 39"/>
          <p:cNvSpPr txBox="1"/>
          <p:nvPr/>
        </p:nvSpPr>
        <p:spPr>
          <a:xfrm>
            <a:off x="150695" y="6467346"/>
            <a:ext cx="6755918" cy="307777"/>
          </a:xfrm>
          <a:prstGeom prst="rect">
            <a:avLst/>
          </a:prstGeom>
          <a:noFill/>
        </p:spPr>
        <p:txBody>
          <a:bodyPr wrap="square" rtlCol="0">
            <a:spAutoFit/>
          </a:bodyPr>
          <a:lstStyle/>
          <a:p>
            <a:r>
              <a:rPr lang="es-CO" sz="1400" b="1" dirty="0" smtClean="0">
                <a:solidFill>
                  <a:schemeClr val="tx2"/>
                </a:solidFill>
              </a:rPr>
              <a:t>INFORMACIÓN CON CORTE 30 DE JUNIO DE 2019</a:t>
            </a:r>
            <a:endParaRPr lang="es-CO" sz="1400" b="1" dirty="0">
              <a:solidFill>
                <a:schemeClr val="tx2"/>
              </a:solidFill>
            </a:endParaRPr>
          </a:p>
        </p:txBody>
      </p:sp>
      <p:sp>
        <p:nvSpPr>
          <p:cNvPr id="3" name="CuadroTexto 2"/>
          <p:cNvSpPr txBox="1"/>
          <p:nvPr/>
        </p:nvSpPr>
        <p:spPr>
          <a:xfrm>
            <a:off x="996597" y="807363"/>
            <a:ext cx="7150805" cy="892552"/>
          </a:xfrm>
          <a:prstGeom prst="rect">
            <a:avLst/>
          </a:prstGeom>
          <a:noFill/>
        </p:spPr>
        <p:txBody>
          <a:bodyPr wrap="square" rtlCol="0">
            <a:spAutoFit/>
          </a:bodyPr>
          <a:lstStyle>
            <a:defPPr>
              <a:defRPr lang="es-CO"/>
            </a:defPPr>
            <a:lvl1pPr algn="ctr">
              <a:defRPr sz="2800" b="1">
                <a:solidFill>
                  <a:schemeClr val="accent5">
                    <a:lumMod val="75000"/>
                  </a:schemeClr>
                </a:solidFill>
              </a:defRPr>
            </a:lvl1pPr>
          </a:lstStyle>
          <a:p>
            <a:r>
              <a:rPr lang="es-CO" sz="3200" dirty="0" smtClean="0"/>
              <a:t>Saldo de Procesos</a:t>
            </a:r>
            <a:endParaRPr lang="es-CO" sz="3200" dirty="0"/>
          </a:p>
          <a:p>
            <a:r>
              <a:rPr lang="es-CO" sz="2000" b="0" dirty="0" err="1"/>
              <a:t>Delegatura</a:t>
            </a:r>
            <a:r>
              <a:rPr lang="es-CO" sz="2000" b="0" dirty="0"/>
              <a:t> para </a:t>
            </a:r>
            <a:r>
              <a:rPr lang="es-CO" sz="2000" b="0" dirty="0" smtClean="0"/>
              <a:t>Procedimientos Mercantiles  </a:t>
            </a:r>
            <a:endParaRPr lang="es-CO" sz="2000" b="0" dirty="0"/>
          </a:p>
        </p:txBody>
      </p:sp>
      <p:sp>
        <p:nvSpPr>
          <p:cNvPr id="2" name="CuadroTexto 1"/>
          <p:cNvSpPr txBox="1"/>
          <p:nvPr/>
        </p:nvSpPr>
        <p:spPr>
          <a:xfrm>
            <a:off x="214493" y="5924949"/>
            <a:ext cx="8285272" cy="261610"/>
          </a:xfrm>
          <a:prstGeom prst="rect">
            <a:avLst/>
          </a:prstGeom>
          <a:noFill/>
        </p:spPr>
        <p:txBody>
          <a:bodyPr wrap="square" rtlCol="0">
            <a:spAutoFit/>
          </a:bodyPr>
          <a:lstStyle/>
          <a:p>
            <a:r>
              <a:rPr lang="es-CO" sz="1100" dirty="0" smtClean="0"/>
              <a:t>*Anticipadas: Conciliación, desistimiento, excepción, pérdida de competencia, rechazo, retiro, transacción</a:t>
            </a:r>
            <a:endParaRPr lang="es-CO" sz="1100" dirty="0"/>
          </a:p>
        </p:txBody>
      </p:sp>
    </p:spTree>
    <p:extLst>
      <p:ext uri="{BB962C8B-B14F-4D97-AF65-F5344CB8AC3E}">
        <p14:creationId xmlns:p14="http://schemas.microsoft.com/office/powerpoint/2010/main" val="1790257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Imagen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10077"/>
            <a:ext cx="8715015" cy="130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Imagen 1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493" y="6767310"/>
            <a:ext cx="8715015" cy="129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Imagen 1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06855" y="6216865"/>
            <a:ext cx="2054233" cy="50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CuadroTexto 39"/>
          <p:cNvSpPr txBox="1"/>
          <p:nvPr/>
        </p:nvSpPr>
        <p:spPr>
          <a:xfrm>
            <a:off x="150695" y="6467346"/>
            <a:ext cx="6755918" cy="307777"/>
          </a:xfrm>
          <a:prstGeom prst="rect">
            <a:avLst/>
          </a:prstGeom>
          <a:noFill/>
        </p:spPr>
        <p:txBody>
          <a:bodyPr wrap="square" rtlCol="0">
            <a:spAutoFit/>
          </a:bodyPr>
          <a:lstStyle/>
          <a:p>
            <a:r>
              <a:rPr lang="es-CO" sz="1400" b="1" dirty="0" smtClean="0">
                <a:solidFill>
                  <a:schemeClr val="tx2"/>
                </a:solidFill>
              </a:rPr>
              <a:t>INFORMACIÓN CON CORTE 30 DE JUNIO DE 2019</a:t>
            </a:r>
            <a:endParaRPr lang="es-CO" sz="1400" b="1" dirty="0">
              <a:solidFill>
                <a:schemeClr val="tx2"/>
              </a:solidFill>
            </a:endParaRPr>
          </a:p>
        </p:txBody>
      </p:sp>
      <p:sp>
        <p:nvSpPr>
          <p:cNvPr id="3" name="CuadroTexto 2"/>
          <p:cNvSpPr txBox="1"/>
          <p:nvPr/>
        </p:nvSpPr>
        <p:spPr>
          <a:xfrm>
            <a:off x="1079724" y="828146"/>
            <a:ext cx="7150805" cy="892552"/>
          </a:xfrm>
          <a:prstGeom prst="rect">
            <a:avLst/>
          </a:prstGeom>
          <a:noFill/>
        </p:spPr>
        <p:txBody>
          <a:bodyPr wrap="square" rtlCol="0">
            <a:spAutoFit/>
          </a:bodyPr>
          <a:lstStyle>
            <a:defPPr>
              <a:defRPr lang="es-CO"/>
            </a:defPPr>
            <a:lvl1pPr algn="ctr">
              <a:defRPr sz="2800" b="1">
                <a:solidFill>
                  <a:schemeClr val="accent5">
                    <a:lumMod val="75000"/>
                  </a:schemeClr>
                </a:solidFill>
              </a:defRPr>
            </a:lvl1pPr>
          </a:lstStyle>
          <a:p>
            <a:r>
              <a:rPr lang="es-CO" sz="3200" dirty="0" smtClean="0"/>
              <a:t>Caracterización de Sentencias </a:t>
            </a:r>
            <a:endParaRPr lang="es-CO" sz="3200" dirty="0"/>
          </a:p>
          <a:p>
            <a:r>
              <a:rPr lang="es-CO" sz="2000" b="0" dirty="0" err="1"/>
              <a:t>Delegatura</a:t>
            </a:r>
            <a:r>
              <a:rPr lang="es-CO" sz="2000" b="0" dirty="0"/>
              <a:t> para </a:t>
            </a:r>
            <a:r>
              <a:rPr lang="es-CO" sz="2000" b="0" dirty="0" smtClean="0"/>
              <a:t>Procedimientos Mercantiles - 2019</a:t>
            </a:r>
            <a:endParaRPr lang="es-CO" sz="2000" b="0" dirty="0"/>
          </a:p>
        </p:txBody>
      </p:sp>
      <p:graphicFrame>
        <p:nvGraphicFramePr>
          <p:cNvPr id="2" name="Tabla 1"/>
          <p:cNvGraphicFramePr>
            <a:graphicFrameLocks noGrp="1"/>
          </p:cNvGraphicFramePr>
          <p:nvPr>
            <p:extLst>
              <p:ext uri="{D42A27DB-BD31-4B8C-83A1-F6EECF244321}">
                <p14:modId xmlns:p14="http://schemas.microsoft.com/office/powerpoint/2010/main" val="3343446585"/>
              </p:ext>
            </p:extLst>
          </p:nvPr>
        </p:nvGraphicFramePr>
        <p:xfrm>
          <a:off x="978829" y="1720692"/>
          <a:ext cx="7168573" cy="4108611"/>
        </p:xfrm>
        <a:graphic>
          <a:graphicData uri="http://schemas.openxmlformats.org/drawingml/2006/table">
            <a:tbl>
              <a:tblPr firstRow="1" firstCol="1" bandRow="1">
                <a:tableStyleId>{68D230F3-CF80-4859-8CE7-A43EE81993B5}</a:tableStyleId>
              </a:tblPr>
              <a:tblGrid>
                <a:gridCol w="3749964">
                  <a:extLst>
                    <a:ext uri="{9D8B030D-6E8A-4147-A177-3AD203B41FA5}">
                      <a16:colId xmlns:a16="http://schemas.microsoft.com/office/drawing/2014/main" xmlns="" val="20000"/>
                    </a:ext>
                  </a:extLst>
                </a:gridCol>
                <a:gridCol w="1776845">
                  <a:extLst>
                    <a:ext uri="{9D8B030D-6E8A-4147-A177-3AD203B41FA5}">
                      <a16:colId xmlns:a16="http://schemas.microsoft.com/office/drawing/2014/main" xmlns="" val="20001"/>
                    </a:ext>
                  </a:extLst>
                </a:gridCol>
                <a:gridCol w="1641764">
                  <a:extLst>
                    <a:ext uri="{9D8B030D-6E8A-4147-A177-3AD203B41FA5}">
                      <a16:colId xmlns:a16="http://schemas.microsoft.com/office/drawing/2014/main" xmlns="" val="20002"/>
                    </a:ext>
                  </a:extLst>
                </a:gridCol>
              </a:tblGrid>
              <a:tr h="316047">
                <a:tc>
                  <a:txBody>
                    <a:bodyPr/>
                    <a:lstStyle/>
                    <a:p>
                      <a:pPr algn="ctr" fontAlgn="b"/>
                      <a:r>
                        <a:rPr lang="es-CO" sz="1600" u="none" strike="noStrike" dirty="0">
                          <a:effectLst/>
                        </a:rPr>
                        <a:t>Tipo de controversia</a:t>
                      </a:r>
                      <a:endParaRPr lang="es-CO"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Sentencias 2019</a:t>
                      </a:r>
                      <a:endParaRPr lang="es-CO" sz="1600" b="1" i="0" u="none" strike="noStrike">
                        <a:solidFill>
                          <a:srgbClr val="FFFFFF"/>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Participación</a:t>
                      </a:r>
                      <a:endParaRPr lang="es-CO" sz="1600" b="1" i="0" u="none" strike="noStrike">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0"/>
                  </a:ext>
                </a:extLst>
              </a:tr>
              <a:tr h="316047">
                <a:tc>
                  <a:txBody>
                    <a:bodyPr/>
                    <a:lstStyle/>
                    <a:p>
                      <a:pPr algn="l" fontAlgn="b"/>
                      <a:r>
                        <a:rPr lang="es-CO" sz="1600" u="none" strike="noStrike">
                          <a:effectLst/>
                        </a:rPr>
                        <a:t>Responsabilidad de administrador</a:t>
                      </a:r>
                      <a:endParaRPr lang="es-CO"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smtClean="0">
                          <a:effectLst/>
                        </a:rPr>
                        <a:t>20</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31%</a:t>
                      </a:r>
                      <a:endParaRPr lang="es-CO"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1"/>
                  </a:ext>
                </a:extLst>
              </a:tr>
              <a:tr h="316047">
                <a:tc>
                  <a:txBody>
                    <a:bodyPr/>
                    <a:lstStyle/>
                    <a:p>
                      <a:pPr algn="l" fontAlgn="b"/>
                      <a:r>
                        <a:rPr lang="es-CO" sz="1600" u="none" strike="noStrike">
                          <a:effectLst/>
                        </a:rPr>
                        <a:t>Ineficacia</a:t>
                      </a:r>
                      <a:endParaRPr lang="es-CO"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smtClean="0">
                          <a:effectLst/>
                        </a:rPr>
                        <a:t>18</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26%</a:t>
                      </a:r>
                      <a:endParaRPr lang="es-CO"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2"/>
                  </a:ext>
                </a:extLst>
              </a:tr>
              <a:tr h="316047">
                <a:tc>
                  <a:txBody>
                    <a:bodyPr/>
                    <a:lstStyle/>
                    <a:p>
                      <a:pPr algn="l" fontAlgn="b"/>
                      <a:r>
                        <a:rPr lang="es-CO" sz="1600" u="none" strike="noStrike" dirty="0">
                          <a:effectLst/>
                        </a:rPr>
                        <a:t>Desestimación de la personalidad jurídica</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smtClean="0">
                          <a:effectLst/>
                        </a:rPr>
                        <a:t>8</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11%</a:t>
                      </a:r>
                      <a:endParaRPr lang="es-CO"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3"/>
                  </a:ext>
                </a:extLst>
              </a:tr>
              <a:tr h="316047">
                <a:tc>
                  <a:txBody>
                    <a:bodyPr/>
                    <a:lstStyle/>
                    <a:p>
                      <a:pPr algn="l" fontAlgn="b"/>
                      <a:r>
                        <a:rPr lang="es-CO" sz="1600" u="none" strike="noStrike">
                          <a:effectLst/>
                        </a:rPr>
                        <a:t>Impugnación</a:t>
                      </a:r>
                      <a:endParaRPr lang="es-CO"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smtClean="0">
                          <a:effectLst/>
                        </a:rPr>
                        <a:t>6</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a:effectLst/>
                        </a:rPr>
                        <a:t>8%</a:t>
                      </a:r>
                      <a:endParaRPr lang="es-CO"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4"/>
                  </a:ext>
                </a:extLst>
              </a:tr>
              <a:tr h="316047">
                <a:tc>
                  <a:txBody>
                    <a:bodyPr/>
                    <a:lstStyle/>
                    <a:p>
                      <a:pPr algn="l" fontAlgn="b"/>
                      <a:r>
                        <a:rPr lang="es-CO" sz="1600" u="none" strike="noStrike" dirty="0">
                          <a:effectLst/>
                        </a:rPr>
                        <a:t>Abuso del derecho de voto</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smtClean="0">
                          <a:effectLst/>
                        </a:rPr>
                        <a:t>4</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8%</a:t>
                      </a:r>
                      <a:endParaRPr lang="es-CO"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5"/>
                  </a:ext>
                </a:extLst>
              </a:tr>
              <a:tr h="316047">
                <a:tc>
                  <a:txBody>
                    <a:bodyPr/>
                    <a:lstStyle/>
                    <a:p>
                      <a:pPr algn="l" fontAlgn="b"/>
                      <a:r>
                        <a:rPr lang="es-CO" sz="1600" u="none" strike="noStrike" dirty="0">
                          <a:effectLst/>
                        </a:rPr>
                        <a:t>Inexistencia</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smtClean="0">
                          <a:effectLst/>
                        </a:rPr>
                        <a:t>5</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6%</a:t>
                      </a:r>
                      <a:endParaRPr lang="es-CO"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6"/>
                  </a:ext>
                </a:extLst>
              </a:tr>
              <a:tr h="316047">
                <a:tc>
                  <a:txBody>
                    <a:bodyPr/>
                    <a:lstStyle/>
                    <a:p>
                      <a:pPr algn="l" fontAlgn="b"/>
                      <a:r>
                        <a:rPr lang="es-CO" sz="1600" u="none" strike="noStrike" dirty="0">
                          <a:effectLst/>
                        </a:rPr>
                        <a:t>Conflicto societario</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a:effectLst/>
                        </a:rPr>
                        <a:t>4</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4%</a:t>
                      </a:r>
                      <a:endParaRPr lang="es-CO"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7"/>
                  </a:ext>
                </a:extLst>
              </a:tr>
              <a:tr h="316047">
                <a:tc>
                  <a:txBody>
                    <a:bodyPr/>
                    <a:lstStyle/>
                    <a:p>
                      <a:pPr algn="l" fontAlgn="b"/>
                      <a:r>
                        <a:rPr lang="es-CO" sz="1600" u="none" strike="noStrike" dirty="0">
                          <a:effectLst/>
                        </a:rPr>
                        <a:t>Ejecución acuerdo de accionistas</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a:effectLst/>
                        </a:rPr>
                        <a:t>2</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2%</a:t>
                      </a:r>
                      <a:endParaRPr lang="es-CO"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8"/>
                  </a:ext>
                </a:extLst>
              </a:tr>
              <a:tr h="316047">
                <a:tc>
                  <a:txBody>
                    <a:bodyPr/>
                    <a:lstStyle/>
                    <a:p>
                      <a:pPr algn="l" fontAlgn="b"/>
                      <a:r>
                        <a:rPr lang="es-CO" sz="1600" u="none" strike="noStrike">
                          <a:effectLst/>
                        </a:rPr>
                        <a:t>Responsabilidad del liquidador</a:t>
                      </a:r>
                      <a:endParaRPr lang="es-CO"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a:effectLst/>
                        </a:rPr>
                        <a:t>2</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2%</a:t>
                      </a:r>
                      <a:endParaRPr lang="es-CO"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9"/>
                  </a:ext>
                </a:extLst>
              </a:tr>
              <a:tr h="316047">
                <a:tc>
                  <a:txBody>
                    <a:bodyPr/>
                    <a:lstStyle/>
                    <a:p>
                      <a:pPr algn="l" fontAlgn="b"/>
                      <a:r>
                        <a:rPr lang="es-CO" sz="1600" u="none" strike="noStrike">
                          <a:effectLst/>
                        </a:rPr>
                        <a:t>Valoración de acciones - peritaje</a:t>
                      </a:r>
                      <a:endParaRPr lang="es-CO"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a:effectLst/>
                        </a:rPr>
                        <a:t>1</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a:effectLst/>
                        </a:rPr>
                        <a:t>1%</a:t>
                      </a:r>
                      <a:endParaRPr lang="es-CO"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10"/>
                  </a:ext>
                </a:extLst>
              </a:tr>
              <a:tr h="316047">
                <a:tc>
                  <a:txBody>
                    <a:bodyPr/>
                    <a:lstStyle/>
                    <a:p>
                      <a:pPr algn="l" fontAlgn="b"/>
                      <a:r>
                        <a:rPr lang="es-CO" sz="1600" u="none" strike="noStrike">
                          <a:effectLst/>
                        </a:rPr>
                        <a:t>Nombramiento liquidador</a:t>
                      </a:r>
                      <a:endParaRPr lang="es-CO"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a:effectLst/>
                        </a:rPr>
                        <a:t>1</a:t>
                      </a:r>
                      <a:endParaRPr lang="es-C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u="none" strike="noStrike" dirty="0">
                          <a:effectLst/>
                        </a:rPr>
                        <a:t>1%</a:t>
                      </a:r>
                      <a:endParaRPr lang="es-CO"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11"/>
                  </a:ext>
                </a:extLst>
              </a:tr>
              <a:tr h="316047">
                <a:tc>
                  <a:txBody>
                    <a:bodyPr/>
                    <a:lstStyle/>
                    <a:p>
                      <a:pPr algn="l" fontAlgn="b"/>
                      <a:r>
                        <a:rPr lang="es-CO" sz="1600" u="none" strike="noStrike">
                          <a:effectLst/>
                        </a:rPr>
                        <a:t>Total</a:t>
                      </a:r>
                      <a:endParaRPr lang="es-CO"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s-ES" sz="1600" b="1" i="0" u="none" strike="noStrike" dirty="0" smtClean="0">
                          <a:solidFill>
                            <a:srgbClr val="000000"/>
                          </a:solidFill>
                          <a:effectLst/>
                          <a:latin typeface="Calibri" panose="020F0502020204030204" pitchFamily="34" charset="0"/>
                        </a:rPr>
                        <a:t>71</a:t>
                      </a:r>
                      <a:endParaRPr lang="es-CO"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CO" sz="1600" b="1" u="none" strike="noStrike" dirty="0">
                          <a:effectLst/>
                        </a:rPr>
                        <a:t>100%</a:t>
                      </a:r>
                      <a:endParaRPr lang="es-CO"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12"/>
                  </a:ext>
                </a:extLst>
              </a:tr>
            </a:tbl>
          </a:graphicData>
        </a:graphic>
      </p:graphicFrame>
      <p:sp>
        <p:nvSpPr>
          <p:cNvPr id="5" name="Rectángulo 4"/>
          <p:cNvSpPr/>
          <p:nvPr/>
        </p:nvSpPr>
        <p:spPr>
          <a:xfrm>
            <a:off x="150695" y="5970998"/>
            <a:ext cx="6082398" cy="430887"/>
          </a:xfrm>
          <a:prstGeom prst="rect">
            <a:avLst/>
          </a:prstGeom>
        </p:spPr>
        <p:txBody>
          <a:bodyPr wrap="square">
            <a:spAutoFit/>
          </a:bodyPr>
          <a:lstStyle/>
          <a:p>
            <a:pPr>
              <a:spcAft>
                <a:spcPts val="0"/>
              </a:spcAft>
            </a:pPr>
            <a:r>
              <a:rPr lang="es-CO"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5"/>
              </a:rPr>
              <a:t>https://www.supersociedades.gov.co/delegatura_mercantiles/Normatividad/Paginas/Busqueda-Jurisprudencia-delegatura-procedimientos-mercantiles.aspx</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1662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0F14E8CA182DF43BDFA6995C838BCAA" ma:contentTypeVersion="2" ma:contentTypeDescription="Crear nuevo documento." ma:contentTypeScope="" ma:versionID="31fa258cd0aef2072ccafaca67a4cfe3">
  <xsd:schema xmlns:xsd="http://www.w3.org/2001/XMLSchema" xmlns:xs="http://www.w3.org/2001/XMLSchema" xmlns:p="http://schemas.microsoft.com/office/2006/metadata/properties" xmlns:ns1="http://schemas.microsoft.com/sharepoint/v3" xmlns:ns2="0948c079-19c9-4a36-bb7d-d65ca794eba7" xmlns:ns3="http://schemas.microsoft.com/sharepoint/v4" targetNamespace="http://schemas.microsoft.com/office/2006/metadata/properties" ma:root="true" ma:fieldsID="795c25c0c82201105445ab0711f37647" ns1:_="" ns2:_="" ns3:_="">
    <xsd:import namespace="http://schemas.microsoft.com/sharepoint/v3"/>
    <xsd:import namespace="0948c079-19c9-4a36-bb7d-d65ca794eba7"/>
    <xsd:import namespace="http://schemas.microsoft.com/sharepoint/v4"/>
    <xsd:element name="properties">
      <xsd:complexType>
        <xsd:sequence>
          <xsd:element name="documentManagement">
            <xsd:complexType>
              <xsd:all>
                <xsd:element ref="ns1:PublishingStartDate" minOccurs="0"/>
                <xsd:element ref="ns1:PublishingExpirationDate" minOccurs="0"/>
                <xsd:element ref="ns1:ArticleStartDate" minOccurs="0"/>
                <xsd:element ref="ns1:PublishingPageImage" minOccurs="0"/>
                <xsd:element ref="ns2:_dlc_DocId" minOccurs="0"/>
                <xsd:element ref="ns2:_dlc_DocIdUrl" minOccurs="0"/>
                <xsd:element ref="ns2:_dlc_DocIdPersistId" minOccurs="0"/>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element name="ArticleStartDate" ma:index="11" nillable="true" ma:displayName="Fecha del artículo" ma:description="Fecha del artículo es una columna del sitio que crea la característica Publicación. Se usa en el tipo de contenido de la página del artículo como la fecha de la página." ma:format="DateOnly" ma:internalName="ArticleStartDate">
      <xsd:simpleType>
        <xsd:restriction base="dms:DateTime"/>
      </xsd:simpleType>
    </xsd:element>
    <xsd:element name="PublishingPageImage" ma:index="12" nillable="true" ma:displayName="Imagen de la página" ma:description="Imagen de la página es una columna del sitio que crea la característica Publicación. Se usa en el tipo de contenido de la página del artículo como la imagen principal de la página." ma:internalName="PublishingPageImag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48c079-19c9-4a36-bb7d-d65ca794eba7" elementFormDefault="qualified">
    <xsd:import namespace="http://schemas.microsoft.com/office/2006/documentManagement/types"/>
    <xsd:import namespace="http://schemas.microsoft.com/office/infopath/2007/PartnerControls"/>
    <xsd:element name="_dlc_DocId" ma:index="13" nillable="true" ma:displayName="Valor de Id. de documento" ma:description="El valor del identificador de documento asignado a este elemento." ma:internalName="_dlc_DocId" ma:readOnly="true">
      <xsd:simpleType>
        <xsd:restriction base="dms:Text"/>
      </xsd:simpleType>
    </xsd:element>
    <xsd:element name="_dlc_DocIdUrl" ma:index="14"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ma:index="10" ma:displayName="Comentario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ArticleStartDate xmlns="http://schemas.microsoft.com/sharepoint/v3">2019-11-06T05:00:00+00:00</ArticleStartDate>
    <PublishingPageImage xmlns="http://schemas.microsoft.com/sharepoint/v3">&lt;img alt="" src="https://www.supersociedades.gov.co/Noticias/PublishingImages/2019/OCTUBRE-2019/B_INFORME-MERCANTILES.jpg" style="BORDER: 0px solid; "&gt;</PublishingPageImage>
    <PublishingExpirationDate xmlns="http://schemas.microsoft.com/sharepoint/v3" xsi:nil="true"/>
    <PublishingStartDate xmlns="http://schemas.microsoft.com/sharepoint/v3" xsi:nil="true"/>
    <_dlc_DocId xmlns="0948c079-19c9-4a36-bb7d-d65ca794eba7">NV5X2DCNMZXR-653966822-113</_dlc_DocId>
    <_dlc_DocIdUrl xmlns="0948c079-19c9-4a36-bb7d-d65ca794eba7">
      <Url>https://www.supersociedades.gov.co/Noticias/Publicaciones/_layouts/15/DocIdRedir.aspx?ID=NV5X2DCNMZXR-653966822-113</Url>
      <Description>NV5X2DCNMZXR-653966822-113</Description>
    </_dlc_DocIdUrl>
    <IconOverlay xmlns="http://schemas.microsoft.com/sharepoint/v4" xsi:nil="true"/>
  </documentManagement>
</p:properties>
</file>

<file path=customXml/itemProps1.xml><?xml version="1.0" encoding="utf-8"?>
<ds:datastoreItem xmlns:ds="http://schemas.openxmlformats.org/officeDocument/2006/customXml" ds:itemID="{AE1DA812-A874-4195-8D02-51EC9C2D9E0A}"/>
</file>

<file path=customXml/itemProps2.xml><?xml version="1.0" encoding="utf-8"?>
<ds:datastoreItem xmlns:ds="http://schemas.openxmlformats.org/officeDocument/2006/customXml" ds:itemID="{86055C7E-9908-4053-B2FC-323B01DE0A1D}"/>
</file>

<file path=customXml/itemProps3.xml><?xml version="1.0" encoding="utf-8"?>
<ds:datastoreItem xmlns:ds="http://schemas.openxmlformats.org/officeDocument/2006/customXml" ds:itemID="{C5D6D1AF-93B4-4583-83FE-225B75A99608}"/>
</file>

<file path=customXml/itemProps4.xml><?xml version="1.0" encoding="utf-8"?>
<ds:datastoreItem xmlns:ds="http://schemas.openxmlformats.org/officeDocument/2006/customXml" ds:itemID="{6E686CF3-D61E-4EA2-A67D-8F400CA9A79C}"/>
</file>

<file path=docProps/app.xml><?xml version="1.0" encoding="utf-8"?>
<Properties xmlns="http://schemas.openxmlformats.org/officeDocument/2006/extended-properties" xmlns:vt="http://schemas.openxmlformats.org/officeDocument/2006/docPropsVTypes">
  <Template>Office Theme</Template>
  <TotalTime>15442</TotalTime>
  <Words>497</Words>
  <Application>Microsoft Office PowerPoint</Application>
  <PresentationFormat>Presentación en pantalla (4:3)</PresentationFormat>
  <Paragraphs>103</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Calibri</vt:lpstr>
      <vt:lpstr>Calibri Light</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Procesos Mercantiles, datos &amp; cifras</dc:title>
  <dc:creator>Juan Carlos Thomas Bohórquez</dc:creator>
  <dc:description>Conozca el balance del semestre de la Delegatura de Procedimientos Mercantiles, principal centro especializado de resolución de conflictos societarios del país.</dc:description>
  <cp:lastModifiedBy>Juan Carlos Thomas Bohórquez</cp:lastModifiedBy>
  <cp:revision>315</cp:revision>
  <cp:lastPrinted>2019-08-29T21:02:49Z</cp:lastPrinted>
  <dcterms:created xsi:type="dcterms:W3CDTF">2019-05-28T15:41:38Z</dcterms:created>
  <dcterms:modified xsi:type="dcterms:W3CDTF">2019-10-25T14:27:56Z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DOCS AutoSave">
    <vt:lpwstr/>
  </property>
  <property fmtid="{D5CDD505-2E9C-101B-9397-08002B2CF9AE}" pid="3" name="ContentTypeId">
    <vt:lpwstr>0x01010060F14E8CA182DF43BDFA6995C838BCAA</vt:lpwstr>
  </property>
  <property fmtid="{D5CDD505-2E9C-101B-9397-08002B2CF9AE}" pid="4" name="_dlc_DocIdItemGuid">
    <vt:lpwstr>25c4e719-dddd-4a66-9de3-74dd1ed2207c</vt:lpwstr>
  </property>
</Properties>
</file>